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sldIdLst>
    <p:sldId id="305" r:id="rId3"/>
    <p:sldId id="309" r:id="rId4"/>
    <p:sldId id="310" r:id="rId5"/>
    <p:sldId id="277" r:id="rId6"/>
    <p:sldId id="293" r:id="rId7"/>
    <p:sldId id="278" r:id="rId8"/>
    <p:sldId id="295" r:id="rId9"/>
    <p:sldId id="294" r:id="rId10"/>
    <p:sldId id="272" r:id="rId11"/>
    <p:sldId id="279" r:id="rId12"/>
    <p:sldId id="280" r:id="rId13"/>
    <p:sldId id="281" r:id="rId14"/>
    <p:sldId id="282" r:id="rId15"/>
    <p:sldId id="283" r:id="rId16"/>
    <p:sldId id="296" r:id="rId17"/>
    <p:sldId id="284" r:id="rId18"/>
    <p:sldId id="297" r:id="rId19"/>
    <p:sldId id="285" r:id="rId20"/>
    <p:sldId id="286" r:id="rId21"/>
    <p:sldId id="287" r:id="rId22"/>
    <p:sldId id="288" r:id="rId23"/>
    <p:sldId id="289" r:id="rId24"/>
    <p:sldId id="290" r:id="rId25"/>
    <p:sldId id="291" r:id="rId26"/>
    <p:sldId id="298" r:id="rId27"/>
    <p:sldId id="301" r:id="rId28"/>
    <p:sldId id="303" r:id="rId29"/>
    <p:sldId id="302" r:id="rId30"/>
    <p:sldId id="30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347" autoAdjust="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lduti gopinath" userId="2e77f299b7626a9f" providerId="LiveId" clId="{1FC726EF-FCBC-40CD-BDAD-26771C37BE90}"/>
    <pc:docChg chg="custSel addSld delSld modSld">
      <pc:chgData name="velduti gopinath" userId="2e77f299b7626a9f" providerId="LiveId" clId="{1FC726EF-FCBC-40CD-BDAD-26771C37BE90}" dt="2023-03-13T06:03:11.302" v="93" actId="2696"/>
      <pc:docMkLst>
        <pc:docMk/>
      </pc:docMkLst>
      <pc:sldChg chg="modSp mod">
        <pc:chgData name="velduti gopinath" userId="2e77f299b7626a9f" providerId="LiveId" clId="{1FC726EF-FCBC-40CD-BDAD-26771C37BE90}" dt="2023-03-13T06:01:55.699" v="92" actId="20577"/>
        <pc:sldMkLst>
          <pc:docMk/>
          <pc:sldMk cId="0" sldId="302"/>
        </pc:sldMkLst>
        <pc:spChg chg="mod">
          <ac:chgData name="velduti gopinath" userId="2e77f299b7626a9f" providerId="LiveId" clId="{1FC726EF-FCBC-40CD-BDAD-26771C37BE90}" dt="2023-03-13T06:01:55.699" v="92" actId="20577"/>
          <ac:spMkLst>
            <pc:docMk/>
            <pc:sldMk cId="0" sldId="302"/>
            <ac:spMk id="2" creationId="{00000000-0000-0000-0000-000000000000}"/>
          </ac:spMkLst>
        </pc:spChg>
      </pc:sldChg>
      <pc:sldChg chg="modSp new del mod">
        <pc:chgData name="velduti gopinath" userId="2e77f299b7626a9f" providerId="LiveId" clId="{1FC726EF-FCBC-40CD-BDAD-26771C37BE90}" dt="2023-03-13T06:03:11.302" v="93" actId="2696"/>
        <pc:sldMkLst>
          <pc:docMk/>
          <pc:sldMk cId="175182810" sldId="310"/>
        </pc:sldMkLst>
        <pc:spChg chg="mod">
          <ac:chgData name="velduti gopinath" userId="2e77f299b7626a9f" providerId="LiveId" clId="{1FC726EF-FCBC-40CD-BDAD-26771C37BE90}" dt="2023-03-13T06:00:58.989" v="3" actId="14100"/>
          <ac:spMkLst>
            <pc:docMk/>
            <pc:sldMk cId="175182810" sldId="310"/>
            <ac:spMk id="2" creationId="{69DF80B7-C6CF-DCB7-AA21-DA418EF1B8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14EDD-82A6-4EA7-9C5E-587F103AD33D}" type="datetimeFigureOut">
              <a:rPr lang="en-US" smtClean="0"/>
              <a:t>4/18/2023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DC1FD-0905-49AE-917B-85AE690514D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FB639-C05B-4DE8-B6AE-AA83DD89A91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1F6EB28-7C3A-482E-9F01-F5B3C9C3512C}"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FB94A-2270-4514-AFC7-58285840288B}"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9B5FFD-77DD-4A26-8FB4-BEF7FEAE09A4}"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D350ED-5A6F-4EEF-8F9D-1EE013715878}" type="datetime1">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61459-54E3-436A-9594-D0DBFCDD67C8}" type="datetime1">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5A796-0741-41D1-B56A-6D1921F76EB2}" type="datetime1">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509AE-9055-4E20-A327-B63B67366A64}" type="datetime1">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67E26C2-068F-4130-A6AD-066D8F3A2A62}" type="datetime1">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337989A-33FB-4B27-85CB-0C99726C874C}" type="datetime1">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1417C-CA97-4532-9D04-41AF4EE017FA}"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B9166-FED1-4F98-BF9A-6BAE620783C7}" type="datetime1">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D80B8-2DF5-4830-8BDA-3C4D651AB49F}"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0D80B8-2DF5-4830-8BDA-3C4D651AB49F}"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0D80B8-2DF5-4830-8BDA-3C4D651AB49F}"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0D80B8-2DF5-4830-8BDA-3C4D651AB49F}"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D80B8-2DF5-4830-8BDA-3C4D651AB49F}"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D80B8-2DF5-4830-8BDA-3C4D651AB49F}"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D80B8-2DF5-4830-8BDA-3C4D651AB49F}"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CB258-5E70-480B-B556-C491D6D6C7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D80B8-2DF5-4830-8BDA-3C4D651AB49F}" type="datetimeFigureOut">
              <a:rPr lang="en-US" smtClean="0"/>
              <a:pPr/>
              <a:t>4/18/2023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CB258-5E70-480B-B556-C491D6D6C7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A3A60F-C607-44A5-AB0C-D72C4C171CCC}" type="datetime1">
              <a:rPr lang="en-US" smtClean="0"/>
              <a:pPr/>
              <a:t>4/18/2023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795863-2509-495E-A4D3-2D1EB08AA3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pPr defTabSz="685800"/>
            <a:r>
              <a:rPr lang="en-US" sz="2100" dirty="0">
                <a:solidFill>
                  <a:prstClr val="black"/>
                </a:solidFill>
                <a:latin typeface="Book Antiqua" panose="02040602050305030304" pitchFamily="18" charset="0"/>
              </a:rPr>
              <a:t>RUNGTA COLLEGE OF DENTAL SCIENCES &amp; RESEARCH </a:t>
            </a:r>
          </a:p>
        </p:txBody>
      </p:sp>
      <p:sp>
        <p:nvSpPr>
          <p:cNvPr id="4" name="TextBox 3"/>
          <p:cNvSpPr txBox="1"/>
          <p:nvPr/>
        </p:nvSpPr>
        <p:spPr>
          <a:xfrm>
            <a:off x="108856" y="2707821"/>
            <a:ext cx="7130144" cy="415498"/>
          </a:xfrm>
          <a:prstGeom prst="rect">
            <a:avLst/>
          </a:prstGeom>
          <a:noFill/>
        </p:spPr>
        <p:txBody>
          <a:bodyPr wrap="square" rtlCol="0">
            <a:spAutoFit/>
          </a:bodyPr>
          <a:lstStyle/>
          <a:p>
            <a:pPr defTabSz="685800"/>
            <a:r>
              <a:rPr lang="en-US" sz="2100" dirty="0">
                <a:solidFill>
                  <a:prstClr val="black"/>
                </a:solidFill>
                <a:latin typeface="Book Antiqua" panose="02040602050305030304" pitchFamily="18" charset="0"/>
              </a:rPr>
              <a:t>TITLE OF THE TOPIC – DENTIN HYPERSENSITIVITY</a:t>
            </a:r>
          </a:p>
        </p:txBody>
      </p:sp>
      <p:sp>
        <p:nvSpPr>
          <p:cNvPr id="6" name="TextBox 5"/>
          <p:cNvSpPr txBox="1"/>
          <p:nvPr/>
        </p:nvSpPr>
        <p:spPr>
          <a:xfrm>
            <a:off x="152400" y="5143500"/>
            <a:ext cx="8545286" cy="738664"/>
          </a:xfrm>
          <a:prstGeom prst="rect">
            <a:avLst/>
          </a:prstGeom>
          <a:noFill/>
        </p:spPr>
        <p:txBody>
          <a:bodyPr wrap="square" rtlCol="0">
            <a:spAutoFit/>
          </a:bodyPr>
          <a:lstStyle/>
          <a:p>
            <a:pPr algn="ctr" defTabSz="685800"/>
            <a:r>
              <a:rPr lang="en-US" sz="2100" dirty="0">
                <a:solidFill>
                  <a:prstClr val="black"/>
                </a:solidFill>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15781" r="15781"/>
          <a:stretch>
            <a:fillRect/>
          </a:stretch>
        </p:blipFill>
        <p:spPr>
          <a:xfrm>
            <a:off x="0" y="846364"/>
            <a:ext cx="1393371" cy="1585913"/>
          </a:xfrm>
          <a:prstGeom prst="rect">
            <a:avLst/>
          </a:prstGeom>
        </p:spPr>
      </p:pic>
      <p:sp>
        <p:nvSpPr>
          <p:cNvPr id="2" name="Slide Number Placeholder 1"/>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1</a:t>
            </a:fld>
            <a:endParaRPr lang="en-US" dirty="0">
              <a:solidFill>
                <a:prstClr val="black">
                  <a:tint val="75000"/>
                </a:prstClr>
              </a:solidFill>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buNone/>
            </a:pPr>
            <a:r>
              <a:rPr lang="en-US" sz="2400" i="1" dirty="0"/>
              <a:t>     </a:t>
            </a:r>
            <a:r>
              <a:rPr lang="en-US" sz="2400" b="1" i="1" u="sng" dirty="0">
                <a:latin typeface="Times New Roman" panose="02020603050405020304" pitchFamily="18" charset="0"/>
                <a:cs typeface="Times New Roman" panose="02020603050405020304" pitchFamily="18" charset="0"/>
              </a:rPr>
              <a:t>Strontium Chloride Dentifrices</a:t>
            </a:r>
          </a:p>
          <a:p>
            <a:pPr algn="just"/>
            <a:r>
              <a:rPr lang="en-US" sz="2000" dirty="0">
                <a:latin typeface="Times New Roman" panose="02020603050405020304" pitchFamily="18" charset="0"/>
                <a:cs typeface="Times New Roman" panose="02020603050405020304" pitchFamily="18" charset="0"/>
              </a:rPr>
              <a:t>Ten percent strontium chloride desensitizing dentifrices have been found to be effective in relieving the pain of tooth hypersensitivity.</a:t>
            </a:r>
          </a:p>
          <a:p>
            <a:pPr algn="just">
              <a:buNone/>
            </a:pPr>
            <a:r>
              <a:rPr lang="en-US" sz="2000" i="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Potassium Nitrate Dentifrices</a:t>
            </a:r>
          </a:p>
          <a:p>
            <a:pPr algn="just"/>
            <a:r>
              <a:rPr lang="en-US" sz="2000" dirty="0">
                <a:latin typeface="Times New Roman" panose="02020603050405020304" pitchFamily="18" charset="0"/>
                <a:cs typeface="Times New Roman" panose="02020603050405020304" pitchFamily="18" charset="0"/>
              </a:rPr>
              <a:t>Five percent potassium nitrate dentifrices have been found to alleviate pain related to tooth hypersensitivity.</a:t>
            </a:r>
          </a:p>
          <a:p>
            <a:pPr algn="just">
              <a:buNone/>
            </a:pPr>
            <a:r>
              <a:rPr lang="en-US" sz="2000" i="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Fluoride Dentifrices</a:t>
            </a:r>
          </a:p>
          <a:p>
            <a:pPr algn="just"/>
            <a:r>
              <a:rPr lang="en-US" sz="2000" dirty="0">
                <a:latin typeface="Times New Roman" panose="02020603050405020304" pitchFamily="18" charset="0"/>
                <a:cs typeface="Times New Roman" panose="02020603050405020304" pitchFamily="18" charset="0"/>
              </a:rPr>
              <a:t>Sodium </a:t>
            </a:r>
            <a:r>
              <a:rPr lang="en-US" sz="2000" dirty="0" err="1">
                <a:latin typeface="Times New Roman" panose="02020603050405020304" pitchFamily="18" charset="0"/>
                <a:cs typeface="Times New Roman" panose="02020603050405020304" pitchFamily="18" charset="0"/>
              </a:rPr>
              <a:t>monofluorophosphates</a:t>
            </a:r>
            <a:r>
              <a:rPr lang="en-US" sz="2000" dirty="0">
                <a:latin typeface="Times New Roman" panose="02020603050405020304" pitchFamily="18" charset="0"/>
                <a:cs typeface="Times New Roman" panose="02020603050405020304" pitchFamily="18" charset="0"/>
              </a:rPr>
              <a:t> dentifrices are the effective mode of treating tooth hypersensitivity.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0" y="0"/>
            <a:ext cx="4724400" cy="3429000"/>
          </a:xfrm>
          <a:prstGeom prst="rect">
            <a:avLst/>
          </a:prstGeom>
          <a:noFill/>
          <a:ln w="9525">
            <a:noFill/>
            <a:miter lim="800000"/>
            <a:headEnd/>
            <a:tailEnd/>
          </a:ln>
          <a:effectLst/>
        </p:spPr>
      </p:pic>
      <p:sp>
        <p:nvSpPr>
          <p:cNvPr id="6" name="Rectangle 5"/>
          <p:cNvSpPr/>
          <p:nvPr/>
        </p:nvSpPr>
        <p:spPr>
          <a:xfrm>
            <a:off x="4876800" y="0"/>
            <a:ext cx="4267200" cy="2862322"/>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Criteria for selecting desensitizing agent</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Provides immediate and lasting relief       from pain</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Easy to apply</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Well tolerated by patients</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 injurious to the pulp</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Does not stain the tooth</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Relatively inexpensive.</a:t>
            </a:r>
          </a:p>
        </p:txBody>
      </p:sp>
      <p:sp>
        <p:nvSpPr>
          <p:cNvPr id="8" name="Rectangle 7"/>
          <p:cNvSpPr/>
          <p:nvPr/>
        </p:nvSpPr>
        <p:spPr>
          <a:xfrm>
            <a:off x="152400" y="3657601"/>
            <a:ext cx="6705600" cy="3170099"/>
          </a:xfrm>
          <a:prstGeom prst="rect">
            <a:avLst/>
          </a:prstGeom>
        </p:spPr>
        <p:txBody>
          <a:bodyPr wrap="square">
            <a:spAutoFit/>
          </a:bodyPr>
          <a:lstStyle/>
          <a:p>
            <a:r>
              <a:rPr lang="en-US" sz="2000" b="1" i="1" u="sng" dirty="0">
                <a:latin typeface="Times New Roman" panose="02020603050405020304" pitchFamily="18" charset="0"/>
                <a:cs typeface="Times New Roman" panose="02020603050405020304" pitchFamily="18" charset="0"/>
              </a:rPr>
              <a:t>Rationale of Therapy</a:t>
            </a:r>
          </a:p>
          <a:p>
            <a:pPr algn="just"/>
            <a:r>
              <a:rPr lang="en-US" sz="2000" dirty="0">
                <a:latin typeface="Times New Roman" panose="02020603050405020304" pitchFamily="18" charset="0"/>
                <a:cs typeface="Times New Roman" panose="02020603050405020304" pitchFamily="18" charset="0"/>
              </a:rPr>
              <a:t>According to hydrodynamic theory of hypersensitivity, a rapid movement of fluid in the dentinal tubules is capable of activating </a:t>
            </a:r>
            <a:r>
              <a:rPr lang="en-US" sz="2000" dirty="0" err="1">
                <a:latin typeface="Times New Roman" panose="02020603050405020304" pitchFamily="18" charset="0"/>
                <a:cs typeface="Times New Roman" panose="02020603050405020304" pitchFamily="18" charset="0"/>
              </a:rPr>
              <a:t>intradental</a:t>
            </a:r>
            <a:r>
              <a:rPr lang="en-US" sz="2000" dirty="0">
                <a:latin typeface="Times New Roman" panose="02020603050405020304" pitchFamily="18" charset="0"/>
                <a:cs typeface="Times New Roman" panose="02020603050405020304" pitchFamily="18" charset="0"/>
              </a:rPr>
              <a:t> sensory nerves. Therefore, treatment of hypersensitive teeth should be directed towards </a:t>
            </a:r>
          </a:p>
          <a:p>
            <a:pPr algn="just"/>
            <a:endParaRPr lang="en-US" sz="20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reducing the anatomical diameter of the tubules, </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obliteration of the tubules or </a:t>
            </a:r>
          </a:p>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to surgically cover the exposed dentinal tubules so as to limit fluid movement</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sz="2000" i="1" dirty="0"/>
              <a:t>      </a:t>
            </a:r>
            <a:r>
              <a:rPr lang="en-US" sz="2400" b="1" i="1" u="sng" dirty="0">
                <a:latin typeface="Times New Roman" panose="02020603050405020304" pitchFamily="18" charset="0"/>
                <a:cs typeface="Times New Roman" panose="02020603050405020304" pitchFamily="18" charset="0"/>
              </a:rPr>
              <a:t>Treatment Options to Reduce the Diameter of Dentinal Tubules can be</a:t>
            </a:r>
          </a:p>
          <a:p>
            <a:pPr algn="just">
              <a:buNone/>
            </a:pPr>
            <a:r>
              <a:rPr lang="en-US" sz="2000" dirty="0"/>
              <a:t>       </a:t>
            </a:r>
            <a:r>
              <a:rPr lang="en-US" sz="2200" dirty="0">
                <a:latin typeface="Times New Roman" panose="02020603050405020304" pitchFamily="18" charset="0"/>
                <a:cs typeface="Times New Roman" panose="02020603050405020304" pitchFamily="18" charset="0"/>
              </a:rPr>
              <a:t>• Formation of a smear layer by burnishing the exposed root surface (smear layer consists of small amorphous particles of dentin, minerals and organic matrix— denatured collagen).</a:t>
            </a:r>
          </a:p>
          <a:p>
            <a:pPr algn="just">
              <a:buNone/>
            </a:pPr>
            <a:r>
              <a:rPr lang="en-US" sz="2200" dirty="0">
                <a:latin typeface="Times New Roman" panose="02020603050405020304" pitchFamily="18" charset="0"/>
                <a:cs typeface="Times New Roman" panose="02020603050405020304" pitchFamily="18" charset="0"/>
              </a:rPr>
              <a:t>      • Application of agents that form insoluble precipitates within the tubules.</a:t>
            </a:r>
          </a:p>
          <a:p>
            <a:pPr algn="just">
              <a:buNone/>
            </a:pPr>
            <a:r>
              <a:rPr lang="en-US" sz="2200" dirty="0">
                <a:latin typeface="Times New Roman" panose="02020603050405020304" pitchFamily="18" charset="0"/>
                <a:cs typeface="Times New Roman" panose="02020603050405020304" pitchFamily="18" charset="0"/>
              </a:rPr>
              <a:t>      • Impregnation of tubules with plastic resins.</a:t>
            </a:r>
          </a:p>
          <a:p>
            <a:pPr algn="just">
              <a:buNone/>
            </a:pPr>
            <a:r>
              <a:rPr lang="en-US" sz="2200" dirty="0">
                <a:latin typeface="Times New Roman" panose="02020603050405020304" pitchFamily="18" charset="0"/>
                <a:cs typeface="Times New Roman" panose="02020603050405020304" pitchFamily="18" charset="0"/>
              </a:rPr>
              <a:t>      • Application of dental bonding agents to seal off the tubules.</a:t>
            </a:r>
          </a:p>
          <a:p>
            <a:pPr algn="just">
              <a:buNone/>
            </a:pPr>
            <a:r>
              <a:rPr lang="en-US" sz="2200" dirty="0">
                <a:latin typeface="Times New Roman" panose="02020603050405020304" pitchFamily="18" charset="0"/>
                <a:cs typeface="Times New Roman" panose="02020603050405020304" pitchFamily="18" charset="0"/>
              </a:rPr>
              <a:t>      • Covering the exposed dentinal tubules by surgical means. </a:t>
            </a:r>
          </a:p>
          <a:p>
            <a:pPr algn="just">
              <a:buNone/>
            </a:pPr>
            <a:r>
              <a:rPr lang="en-US" sz="2200" dirty="0">
                <a:latin typeface="Times New Roman" panose="02020603050405020304" pitchFamily="18" charset="0"/>
                <a:cs typeface="Times New Roman" panose="02020603050405020304" pitchFamily="18" charset="0"/>
              </a:rPr>
              <a:t>     It must be recognized that single procedure may not be consistently effective in the treatment of hypersensitivity; therefore, the dentist must be familiar with alternative methods of treatment. </a:t>
            </a:r>
          </a:p>
          <a:p>
            <a:pPr algn="just">
              <a:buNone/>
            </a:pPr>
            <a:r>
              <a:rPr lang="en-US" sz="2200" dirty="0">
                <a:latin typeface="Times New Roman" panose="02020603050405020304" pitchFamily="18" charset="0"/>
                <a:cs typeface="Times New Roman" panose="02020603050405020304" pitchFamily="18" charset="0"/>
              </a:rPr>
              <a:t>     Prior to treating sensitive root surfaces, hard/soft deposits should be removed from the teeth.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2000" dirty="0">
                <a:latin typeface="Times New Roman" panose="02020603050405020304" pitchFamily="18" charset="0"/>
                <a:cs typeface="Times New Roman" panose="02020603050405020304" pitchFamily="18" charset="0"/>
              </a:rPr>
              <a:t>Root planning on sensitive dentin may cause considerable discomfort, in this case, teeth should be anesthetized prior to treatment and teeth should be isolated and dried with warm air.</a:t>
            </a:r>
          </a:p>
          <a:p>
            <a:pPr algn="just">
              <a:buNone/>
            </a:pPr>
            <a:r>
              <a:rPr lang="en-US" sz="2000" i="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Varnishes</a:t>
            </a:r>
          </a:p>
          <a:p>
            <a:pPr algn="just"/>
            <a:r>
              <a:rPr lang="en-US" sz="2000" dirty="0">
                <a:latin typeface="Times New Roman" panose="02020603050405020304" pitchFamily="18" charset="0"/>
                <a:cs typeface="Times New Roman" panose="02020603050405020304" pitchFamily="18" charset="0"/>
              </a:rPr>
              <a:t>Open tubules can be covered with a thin film of varnish, providing a temporary relief; varnish such as </a:t>
            </a:r>
            <a:r>
              <a:rPr lang="en-US" sz="2000" dirty="0" err="1">
                <a:latin typeface="Times New Roman" panose="02020603050405020304" pitchFamily="18" charset="0"/>
                <a:cs typeface="Times New Roman" panose="02020603050405020304" pitchFamily="18" charset="0"/>
              </a:rPr>
              <a:t>copalite</a:t>
            </a:r>
            <a:r>
              <a:rPr lang="en-US" sz="2000" dirty="0">
                <a:latin typeface="Times New Roman" panose="02020603050405020304" pitchFamily="18" charset="0"/>
                <a:cs typeface="Times New Roman" panose="02020603050405020304" pitchFamily="18" charset="0"/>
              </a:rPr>
              <a:t> can be used for this purpose. For more sustained relief a fluoride containing varnish </a:t>
            </a:r>
            <a:r>
              <a:rPr lang="en-US" sz="2000" dirty="0" err="1">
                <a:latin typeface="Times New Roman" panose="02020603050405020304" pitchFamily="18" charset="0"/>
                <a:cs typeface="Times New Roman" panose="02020603050405020304" pitchFamily="18" charset="0"/>
              </a:rPr>
              <a:t>Duraflor</a:t>
            </a:r>
            <a:r>
              <a:rPr lang="en-US" sz="2000" dirty="0">
                <a:latin typeface="Times New Roman" panose="02020603050405020304" pitchFamily="18" charset="0"/>
                <a:cs typeface="Times New Roman" panose="02020603050405020304" pitchFamily="18" charset="0"/>
              </a:rPr>
              <a:t> can be applied.</a:t>
            </a:r>
          </a:p>
          <a:p>
            <a:pPr algn="just">
              <a:buNone/>
            </a:pPr>
            <a:r>
              <a:rPr lang="en-US" sz="2000" i="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Corticosteroids</a:t>
            </a:r>
          </a:p>
          <a:p>
            <a:pPr algn="just"/>
            <a:r>
              <a:rPr lang="en-US" sz="2000" dirty="0">
                <a:latin typeface="Times New Roman" panose="02020603050405020304" pitchFamily="18" charset="0"/>
                <a:cs typeface="Times New Roman" panose="02020603050405020304" pitchFamily="18" charset="0"/>
              </a:rPr>
              <a:t>Corticosteroids containing one percent </a:t>
            </a:r>
            <a:r>
              <a:rPr lang="en-US" sz="2000" dirty="0" err="1">
                <a:latin typeface="Times New Roman" panose="02020603050405020304" pitchFamily="18" charset="0"/>
                <a:cs typeface="Times New Roman" panose="02020603050405020304" pitchFamily="18" charset="0"/>
              </a:rPr>
              <a:t>prednisolone</a:t>
            </a:r>
            <a:r>
              <a:rPr lang="en-US" sz="2000" dirty="0">
                <a:latin typeface="Times New Roman" panose="02020603050405020304" pitchFamily="18" charset="0"/>
                <a:cs typeface="Times New Roman" panose="02020603050405020304" pitchFamily="18" charset="0"/>
              </a:rPr>
              <a:t> in combination with 25 percent </a:t>
            </a:r>
            <a:r>
              <a:rPr lang="en-US" sz="2000" dirty="0" err="1">
                <a:latin typeface="Times New Roman" panose="02020603050405020304" pitchFamily="18" charset="0"/>
                <a:cs typeface="Times New Roman" panose="02020603050405020304" pitchFamily="18" charset="0"/>
              </a:rPr>
              <a:t>parachorophenol</a:t>
            </a:r>
            <a:r>
              <a:rPr lang="en-US" sz="2000" dirty="0">
                <a:latin typeface="Times New Roman" panose="02020603050405020304" pitchFamily="18" charset="0"/>
                <a:cs typeface="Times New Roman" panose="02020603050405020304" pitchFamily="18" charset="0"/>
              </a:rPr>
              <a:t>, 25 percent </a:t>
            </a:r>
            <a:r>
              <a:rPr lang="en-US" sz="2000" dirty="0" err="1">
                <a:latin typeface="Times New Roman" panose="02020603050405020304" pitchFamily="18" charset="0"/>
                <a:cs typeface="Times New Roman" panose="02020603050405020304" pitchFamily="18" charset="0"/>
              </a:rPr>
              <a:t>methacresylacetate</a:t>
            </a:r>
            <a:r>
              <a:rPr lang="en-US" sz="2000" dirty="0">
                <a:latin typeface="Times New Roman" panose="02020603050405020304" pitchFamily="18" charset="0"/>
                <a:cs typeface="Times New Roman" panose="02020603050405020304" pitchFamily="18" charset="0"/>
              </a:rPr>
              <a:t> and 50 percent gum camphor was found to be effective in preventing postoperative thermal sensitivity. </a:t>
            </a:r>
          </a:p>
          <a:p>
            <a:pPr algn="just"/>
            <a:r>
              <a:rPr lang="en-US" sz="2000" dirty="0">
                <a:latin typeface="Times New Roman" panose="02020603050405020304" pitchFamily="18" charset="0"/>
                <a:cs typeface="Times New Roman" panose="02020603050405020304" pitchFamily="18" charset="0"/>
              </a:rPr>
              <a:t>The use of corticosteroids is based, on the assumption that hypersensitivity is linked to </a:t>
            </a:r>
            <a:r>
              <a:rPr lang="en-US" sz="2000" dirty="0" err="1">
                <a:latin typeface="Times New Roman" panose="02020603050405020304" pitchFamily="18" charset="0"/>
                <a:cs typeface="Times New Roman" panose="02020603050405020304" pitchFamily="18" charset="0"/>
              </a:rPr>
              <a:t>pulpal</a:t>
            </a:r>
            <a:r>
              <a:rPr lang="en-US" sz="2000" dirty="0">
                <a:latin typeface="Times New Roman" panose="02020603050405020304" pitchFamily="18" charset="0"/>
                <a:cs typeface="Times New Roman" panose="02020603050405020304" pitchFamily="18" charset="0"/>
              </a:rPr>
              <a:t> inflammation; hence, more information is needed regarding the relationship between these two conditions.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None/>
            </a:pPr>
            <a:r>
              <a:rPr lang="en-US" sz="3400" i="1" dirty="0">
                <a:latin typeface="Times New Roman" panose="02020603050405020304" pitchFamily="18" charset="0"/>
                <a:cs typeface="Times New Roman" panose="02020603050405020304" pitchFamily="18" charset="0"/>
              </a:rPr>
              <a:t>      </a:t>
            </a:r>
            <a:r>
              <a:rPr lang="en-US" sz="3400" b="1" i="1" u="sng" dirty="0">
                <a:latin typeface="Times New Roman" panose="02020603050405020304" pitchFamily="18" charset="0"/>
                <a:cs typeface="Times New Roman" panose="02020603050405020304" pitchFamily="18" charset="0"/>
              </a:rPr>
              <a:t>Partial Obliteration of Dentinal Tubules</a:t>
            </a:r>
          </a:p>
          <a:p>
            <a:pPr>
              <a:buNone/>
            </a:pPr>
            <a:endParaRPr lang="en-US" sz="3400" b="1" i="1" u="sng" dirty="0">
              <a:latin typeface="Times New Roman" panose="02020603050405020304" pitchFamily="18" charset="0"/>
              <a:cs typeface="Times New Roman" panose="02020603050405020304" pitchFamily="18" charset="0"/>
            </a:endParaRPr>
          </a:p>
          <a:p>
            <a:pPr algn="just"/>
            <a:r>
              <a:rPr lang="en-US" b="1" i="1" dirty="0">
                <a:latin typeface="Times New Roman" panose="02020603050405020304" pitchFamily="18" charset="0"/>
                <a:cs typeface="Times New Roman" panose="02020603050405020304" pitchFamily="18" charset="0"/>
              </a:rPr>
              <a:t>Burnishing of dentin: Burnishing of dentin with a toothpick </a:t>
            </a:r>
            <a:r>
              <a:rPr lang="en-US" dirty="0">
                <a:latin typeface="Times New Roman" panose="02020603050405020304" pitchFamily="18" charset="0"/>
                <a:cs typeface="Times New Roman" panose="02020603050405020304" pitchFamily="18" charset="0"/>
              </a:rPr>
              <a:t>or orange wood stick results in the formation of a smear layer. This layer partially occludes the dentinal tubules which help in reducing the hypersensitivity.</a:t>
            </a:r>
          </a:p>
          <a:p>
            <a:pPr algn="just"/>
            <a:r>
              <a:rPr lang="en-US" b="1" i="1" dirty="0">
                <a:latin typeface="Times New Roman" panose="02020603050405020304" pitchFamily="18" charset="0"/>
                <a:cs typeface="Times New Roman" panose="02020603050405020304" pitchFamily="18" charset="0"/>
              </a:rPr>
              <a:t>Formation of insoluble precipitates to block tubules:</a:t>
            </a:r>
          </a:p>
          <a:p>
            <a:pPr algn="just"/>
            <a:r>
              <a:rPr lang="en-US" dirty="0">
                <a:latin typeface="Times New Roman" panose="02020603050405020304" pitchFamily="18" charset="0"/>
                <a:cs typeface="Times New Roman" panose="02020603050405020304" pitchFamily="18" charset="0"/>
              </a:rPr>
              <a:t>Certain soluble salts react with ions in tooth structure to form crystals on the surface of the dentin. </a:t>
            </a:r>
          </a:p>
          <a:p>
            <a:pPr algn="just"/>
            <a:r>
              <a:rPr lang="en-US" dirty="0">
                <a:latin typeface="Times New Roman" panose="02020603050405020304" pitchFamily="18" charset="0"/>
                <a:cs typeface="Times New Roman" panose="02020603050405020304" pitchFamily="18" charset="0"/>
              </a:rPr>
              <a:t>To be effective, crystallization should occur in 1-2 minutes and the crystals should be small enough to enter the tubules and must also be large enough to partially </a:t>
            </a:r>
            <a:r>
              <a:rPr lang="en-US" dirty="0" err="1">
                <a:latin typeface="Times New Roman" panose="02020603050405020304" pitchFamily="18" charset="0"/>
                <a:cs typeface="Times New Roman" panose="02020603050405020304" pitchFamily="18" charset="0"/>
              </a:rPr>
              <a:t>obturate</a:t>
            </a:r>
            <a:r>
              <a:rPr lang="en-US" dirty="0">
                <a:latin typeface="Times New Roman" panose="02020603050405020304" pitchFamily="18" charset="0"/>
                <a:cs typeface="Times New Roman" panose="02020603050405020304" pitchFamily="18" charset="0"/>
              </a:rPr>
              <a:t> the tubules.</a:t>
            </a:r>
          </a:p>
          <a:p>
            <a:pPr algn="just">
              <a:buNone/>
            </a:pPr>
            <a:r>
              <a:rPr lang="en-US" dirty="0">
                <a:latin typeface="Times New Roman" panose="02020603050405020304" pitchFamily="18" charset="0"/>
                <a:cs typeface="Times New Roman" panose="02020603050405020304" pitchFamily="18" charset="0"/>
              </a:rPr>
              <a:t>     • Calcium oxalate </a:t>
            </a:r>
            <a:r>
              <a:rPr lang="en-US" dirty="0" err="1">
                <a:latin typeface="Times New Roman" panose="02020603050405020304" pitchFamily="18" charset="0"/>
                <a:cs typeface="Times New Roman" panose="02020603050405020304" pitchFamily="18" charset="0"/>
              </a:rPr>
              <a:t>dihydrate</a:t>
            </a:r>
            <a:r>
              <a:rPr lang="en-US" dirty="0">
                <a:latin typeface="Times New Roman" panose="02020603050405020304" pitchFamily="18" charset="0"/>
                <a:cs typeface="Times New Roman" panose="02020603050405020304" pitchFamily="18" charset="0"/>
              </a:rPr>
              <a:t> crystals are formed when potassium oxalate is applied to dentin; these crystals are very effective in reducing permeability.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buNone/>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Silver nitrate (AgNO3) has ability to precipitate protein constituents of </a:t>
            </a:r>
            <a:r>
              <a:rPr lang="en-US" sz="2200" dirty="0" err="1">
                <a:latin typeface="Times New Roman" panose="02020603050405020304" pitchFamily="18" charset="0"/>
                <a:cs typeface="Times New Roman" panose="02020603050405020304" pitchFamily="18" charset="0"/>
              </a:rPr>
              <a:t>odontoblast</a:t>
            </a:r>
            <a:r>
              <a:rPr lang="en-US" sz="2200" dirty="0">
                <a:latin typeface="Times New Roman" panose="02020603050405020304" pitchFamily="18" charset="0"/>
                <a:cs typeface="Times New Roman" panose="02020603050405020304" pitchFamily="18" charset="0"/>
              </a:rPr>
              <a:t> processes, thereby partially blocking the tubules.</a:t>
            </a:r>
          </a:p>
          <a:p>
            <a:pPr algn="just">
              <a:buNone/>
            </a:pPr>
            <a:r>
              <a:rPr lang="en-US" sz="2200" dirty="0">
                <a:latin typeface="Times New Roman" panose="02020603050405020304" pitchFamily="18" charset="0"/>
                <a:cs typeface="Times New Roman" panose="02020603050405020304" pitchFamily="18" charset="0"/>
              </a:rPr>
              <a:t>    • Zinc chloride—potassium </a:t>
            </a:r>
            <a:r>
              <a:rPr lang="en-US" sz="2200" dirty="0" err="1">
                <a:latin typeface="Times New Roman" panose="02020603050405020304" pitchFamily="18" charset="0"/>
                <a:cs typeface="Times New Roman" panose="02020603050405020304" pitchFamily="18" charset="0"/>
              </a:rPr>
              <a:t>ferrocyanide</a:t>
            </a:r>
            <a:r>
              <a:rPr lang="en-US" sz="2200" dirty="0">
                <a:latin typeface="Times New Roman" panose="02020603050405020304" pitchFamily="18" charset="0"/>
                <a:cs typeface="Times New Roman" panose="02020603050405020304" pitchFamily="18" charset="0"/>
              </a:rPr>
              <a:t>: When applied forms precipitate, which is highly crystalline and covers the dentin surface.</a:t>
            </a:r>
          </a:p>
          <a:p>
            <a:pPr algn="just">
              <a:buNone/>
            </a:pPr>
            <a:r>
              <a:rPr lang="en-US" sz="2200" dirty="0">
                <a:latin typeface="Times New Roman" panose="02020603050405020304" pitchFamily="18" charset="0"/>
                <a:cs typeface="Times New Roman" panose="02020603050405020304" pitchFamily="18" charset="0"/>
              </a:rPr>
              <a:t>    • Formalin 40 percent is topically applied by means of cotton pellets or orangewood sticks on teeth. It had been proposed by Grossman in 1935 as the desensitizing agent of choice in treating anterior tooth because, unlike AgNO3, it does not produce stain.</a:t>
            </a:r>
          </a:p>
          <a:p>
            <a:pPr algn="just">
              <a:buNone/>
            </a:pPr>
            <a:r>
              <a:rPr lang="en-US" sz="2200" dirty="0">
                <a:latin typeface="Times New Roman" panose="02020603050405020304" pitchFamily="18" charset="0"/>
                <a:cs typeface="Times New Roman" panose="02020603050405020304" pitchFamily="18" charset="0"/>
              </a:rPr>
              <a:t>    • Calcium compounds have been popular agent for many years for the treatment of hypersensitivity. The exact mechanism of action is unknown but evidence suggests that:</a:t>
            </a:r>
          </a:p>
          <a:p>
            <a:pPr algn="just"/>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457200" indent="-457200" algn="just">
              <a:buNone/>
            </a:pPr>
            <a:r>
              <a:rPr lang="en-US" sz="2000" dirty="0">
                <a:latin typeface="Times New Roman" panose="02020603050405020304" pitchFamily="18" charset="0"/>
                <a:cs typeface="Times New Roman" panose="02020603050405020304" pitchFamily="18" charset="0"/>
              </a:rPr>
              <a:t>        –   It may block dentinal tubules</a:t>
            </a:r>
          </a:p>
          <a:p>
            <a:pPr algn="just">
              <a:buNone/>
            </a:pPr>
            <a:r>
              <a:rPr lang="en-US" sz="2000" dirty="0">
                <a:latin typeface="Times New Roman" panose="02020603050405020304" pitchFamily="18" charset="0"/>
                <a:cs typeface="Times New Roman" panose="02020603050405020304" pitchFamily="18" charset="0"/>
              </a:rPr>
              <a:t>        – May promote </a:t>
            </a:r>
            <a:r>
              <a:rPr lang="en-US" sz="2000" dirty="0" err="1">
                <a:latin typeface="Times New Roman" panose="02020603050405020304" pitchFamily="18" charset="0"/>
                <a:cs typeface="Times New Roman" panose="02020603050405020304" pitchFamily="18" charset="0"/>
              </a:rPr>
              <a:t>peritubular</a:t>
            </a:r>
            <a:r>
              <a:rPr lang="en-US" sz="2000" dirty="0">
                <a:latin typeface="Times New Roman" panose="02020603050405020304" pitchFamily="18" charset="0"/>
                <a:cs typeface="Times New Roman" panose="02020603050405020304" pitchFamily="18" charset="0"/>
              </a:rPr>
              <a:t> dentin formation</a:t>
            </a:r>
          </a:p>
          <a:p>
            <a:pPr algn="just">
              <a:buNone/>
            </a:pPr>
            <a:r>
              <a:rPr lang="en-US" sz="2000" dirty="0">
                <a:latin typeface="Times New Roman" panose="02020603050405020304" pitchFamily="18" charset="0"/>
                <a:cs typeface="Times New Roman" panose="02020603050405020304" pitchFamily="18" charset="0"/>
              </a:rPr>
              <a:t>        – On increasing the concentration of calcium ions around nerve fibers, may result in decreased nerve excitability. So, calcium hydroxide might be capable of suppressing nerve activity.</a:t>
            </a:r>
          </a:p>
          <a:p>
            <a:pPr algn="jus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 paste of Ca(OH)2 and sterile distilled water applied on exposed root surface and allowed to remain for 3-5 minutes, can give immediate relief in 75 percent of cases.</a:t>
            </a:r>
          </a:p>
          <a:p>
            <a:pPr algn="just">
              <a:buNone/>
            </a:pPr>
            <a:r>
              <a:rPr lang="en-US" sz="2000" dirty="0">
                <a:latin typeface="Times New Roman" panose="02020603050405020304" pitchFamily="18" charset="0"/>
                <a:cs typeface="Times New Roman" panose="02020603050405020304" pitchFamily="18" charset="0"/>
              </a:rPr>
              <a:t>     ii. Dibasic calcium phosphate when burnished with round toothpick forms mineral deposits near the surface of the tubules and found to be effective in 93 percent of patients.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Recaldent</a:t>
            </a:r>
            <a:r>
              <a:rPr lang="en-US" sz="2400" b="1" u="sng" dirty="0">
                <a:latin typeface="Times New Roman" panose="02020603050405020304" pitchFamily="18" charset="0"/>
                <a:cs typeface="Times New Roman" panose="02020603050405020304" pitchFamily="18" charset="0"/>
              </a:rPr>
              <a:t> (CPP-ACP)</a:t>
            </a:r>
          </a:p>
          <a:p>
            <a:pPr algn="just"/>
            <a:r>
              <a:rPr lang="en-US" sz="2000" dirty="0">
                <a:latin typeface="Times New Roman" panose="02020603050405020304" pitchFamily="18" charset="0"/>
                <a:cs typeface="Times New Roman" panose="02020603050405020304" pitchFamily="18" charset="0"/>
              </a:rPr>
              <a:t>CPP-ACP (complex of casein </a:t>
            </a:r>
            <a:r>
              <a:rPr lang="en-US" sz="2000" dirty="0" err="1">
                <a:latin typeface="Times New Roman" panose="02020603050405020304" pitchFamily="18" charset="0"/>
                <a:cs typeface="Times New Roman" panose="02020603050405020304" pitchFamily="18" charset="0"/>
              </a:rPr>
              <a:t>phosphopeptides</a:t>
            </a:r>
            <a:r>
              <a:rPr lang="en-US" sz="2000" dirty="0">
                <a:latin typeface="Times New Roman" panose="02020603050405020304" pitchFamily="18" charset="0"/>
                <a:cs typeface="Times New Roman" panose="02020603050405020304" pitchFamily="18" charset="0"/>
              </a:rPr>
              <a:t> and amorphous calcium phosphate). </a:t>
            </a:r>
          </a:p>
          <a:p>
            <a:pPr algn="just"/>
            <a:r>
              <a:rPr lang="en-US" sz="2000" dirty="0">
                <a:latin typeface="Times New Roman" panose="02020603050405020304" pitchFamily="18" charset="0"/>
                <a:cs typeface="Times New Roman" panose="02020603050405020304" pitchFamily="18" charset="0"/>
              </a:rPr>
              <a:t>CPPs are group of peptides derived from casein. Casein is the part of protein  which naturally occurs in milk, CPP is responsible for high availability of Ca2+ from milk. </a:t>
            </a:r>
          </a:p>
          <a:p>
            <a:pPr algn="just"/>
            <a:r>
              <a:rPr lang="en-US" sz="2000" dirty="0">
                <a:latin typeface="Times New Roman" panose="02020603050405020304" pitchFamily="18" charset="0"/>
                <a:cs typeface="Times New Roman" panose="02020603050405020304" pitchFamily="18" charset="0"/>
              </a:rPr>
              <a:t>In normal state calcium phosphate forms a crystalline structure at neutral pH and thus becomes insoluble. </a:t>
            </a:r>
          </a:p>
          <a:p>
            <a:pPr algn="just"/>
            <a:r>
              <a:rPr lang="en-US" sz="2000" dirty="0">
                <a:latin typeface="Times New Roman" panose="02020603050405020304" pitchFamily="18" charset="0"/>
                <a:cs typeface="Times New Roman" panose="02020603050405020304" pitchFamily="18" charset="0"/>
              </a:rPr>
              <a:t>But CPP keeps calcium and phosphorus in ionic form (amorphous state). In this state, calcium and phosphate ions can enter the tooth enamel and thus promote </a:t>
            </a:r>
            <a:r>
              <a:rPr lang="en-US" sz="2000" dirty="0" err="1">
                <a:latin typeface="Times New Roman" panose="02020603050405020304" pitchFamily="18" charset="0"/>
                <a:cs typeface="Times New Roman" panose="02020603050405020304" pitchFamily="18" charset="0"/>
              </a:rPr>
              <a:t>remineralization</a:t>
            </a:r>
            <a:r>
              <a:rPr lang="en-US" sz="2000" dirty="0">
                <a:latin typeface="Times New Roman" panose="02020603050405020304" pitchFamily="18" charset="0"/>
                <a:cs typeface="Times New Roman" panose="02020603050405020304" pitchFamily="18" charset="0"/>
              </a:rPr>
              <a:t> of tooth. </a:t>
            </a:r>
          </a:p>
          <a:p>
            <a:pPr algn="just"/>
            <a:r>
              <a:rPr lang="en-US" sz="2000" dirty="0">
                <a:latin typeface="Times New Roman" panose="02020603050405020304" pitchFamily="18" charset="0"/>
                <a:cs typeface="Times New Roman" panose="02020603050405020304" pitchFamily="18" charset="0"/>
              </a:rPr>
              <a:t>Recently, a sugar free, water based cream containing RECALDENT (CPP-ACP) has been made available under the name GC tooth mousse</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5638800" y="1"/>
            <a:ext cx="2667000" cy="1371600"/>
          </a:xfrm>
          <a:prstGeom prst="rect">
            <a:avLst/>
          </a:prstGeom>
          <a:noFill/>
          <a:ln w="9525">
            <a:noFill/>
            <a:miter lim="800000"/>
            <a:headEnd/>
            <a:tailEnd/>
          </a:ln>
          <a:effectLst/>
        </p:spPr>
      </p:pic>
      <p:sp>
        <p:nvSpPr>
          <p:cNvPr id="5" name="Rectangle 4"/>
          <p:cNvSpPr/>
          <p:nvPr/>
        </p:nvSpPr>
        <p:spPr>
          <a:xfrm>
            <a:off x="4648200" y="1411069"/>
            <a:ext cx="4572000" cy="646331"/>
          </a:xfrm>
          <a:prstGeom prst="rect">
            <a:avLst/>
          </a:prstGeom>
        </p:spPr>
        <p:txBody>
          <a:bodyPr>
            <a:spAutoFit/>
          </a:bodyPr>
          <a:lstStyle/>
          <a:p>
            <a:pPr algn="just"/>
            <a:r>
              <a:rPr lang="en-US" u="sng" dirty="0">
                <a:latin typeface="Times New Roman" panose="02020603050405020304" pitchFamily="18" charset="0"/>
                <a:cs typeface="Times New Roman" panose="02020603050405020304" pitchFamily="18" charset="0"/>
              </a:rPr>
              <a:t>GC tooth mousse for tooth </a:t>
            </a:r>
            <a:r>
              <a:rPr lang="en-US" u="sng" dirty="0" err="1">
                <a:latin typeface="Times New Roman" panose="02020603050405020304" pitchFamily="18" charset="0"/>
                <a:cs typeface="Times New Roman" panose="02020603050405020304" pitchFamily="18" charset="0"/>
              </a:rPr>
              <a:t>remineralization</a:t>
            </a:r>
            <a:r>
              <a:rPr lang="en-US" u="sng" dirty="0">
                <a:latin typeface="Times New Roman" panose="02020603050405020304" pitchFamily="18" charset="0"/>
                <a:cs typeface="Times New Roman" panose="02020603050405020304" pitchFamily="18" charset="0"/>
              </a:rPr>
              <a:t>, thereby reducing hypersensitivity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525963"/>
          </a:xfrm>
        </p:spPr>
        <p:txBody>
          <a:bodyPr>
            <a:noAutofit/>
          </a:bodyPr>
          <a:lstStyle/>
          <a:p>
            <a:pPr algn="just"/>
            <a:r>
              <a:rPr lang="en-US" sz="2000" b="1" i="1" dirty="0">
                <a:latin typeface="Times New Roman" panose="02020603050405020304" pitchFamily="18" charset="0"/>
                <a:cs typeface="Times New Roman" panose="02020603050405020304" pitchFamily="18" charset="0"/>
              </a:rPr>
              <a:t>Fluoride compounds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Lukomsky</a:t>
            </a:r>
            <a:r>
              <a:rPr lang="en-US" sz="2000" i="1" dirty="0">
                <a:latin typeface="Times New Roman" panose="02020603050405020304" pitchFamily="18" charset="0"/>
                <a:cs typeface="Times New Roman" panose="02020603050405020304" pitchFamily="18" charset="0"/>
              </a:rPr>
              <a:t> (1941) was the first </a:t>
            </a:r>
            <a:r>
              <a:rPr lang="en-US" sz="2000" dirty="0">
                <a:latin typeface="Times New Roman" panose="02020603050405020304" pitchFamily="18" charset="0"/>
                <a:cs typeface="Times New Roman" panose="02020603050405020304" pitchFamily="18" charset="0"/>
              </a:rPr>
              <a:t>to propose sodium fluoride as desensitizing agent, because dentinal fluid is saturated with respect to calcium and phosphate ions. Application of </a:t>
            </a:r>
            <a:r>
              <a:rPr lang="en-US" sz="2000" dirty="0" err="1">
                <a:latin typeface="Times New Roman" panose="02020603050405020304" pitchFamily="18" charset="0"/>
                <a:cs typeface="Times New Roman" panose="02020603050405020304" pitchFamily="18" charset="0"/>
              </a:rPr>
              <a:t>NaF</a:t>
            </a:r>
            <a:r>
              <a:rPr lang="en-US" sz="2000" dirty="0">
                <a:latin typeface="Times New Roman" panose="02020603050405020304" pitchFamily="18" charset="0"/>
                <a:cs typeface="Times New Roman" panose="02020603050405020304" pitchFamily="18" charset="0"/>
              </a:rPr>
              <a:t> leads to precipitation of calcium fluoride crystals, thus, reducing the functional radius of the dentinal tubules.</a:t>
            </a:r>
          </a:p>
          <a:p>
            <a:pPr algn="just"/>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Acidulated sodium fluoride: Concentration of fluoride </a:t>
            </a:r>
            <a:r>
              <a:rPr lang="en-US" sz="2000" dirty="0">
                <a:latin typeface="Times New Roman" panose="02020603050405020304" pitchFamily="18" charset="0"/>
                <a:cs typeface="Times New Roman" panose="02020603050405020304" pitchFamily="18" charset="0"/>
              </a:rPr>
              <a:t>in dentin treated with acidulated sodium fluoride is found to be significantly higher than dentin treated with sodium fluoride.</a:t>
            </a:r>
          </a:p>
          <a:p>
            <a:pPr algn="just"/>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Sodium </a:t>
            </a:r>
            <a:r>
              <a:rPr lang="en-US" sz="2000" i="1" dirty="0" err="1">
                <a:latin typeface="Times New Roman" panose="02020603050405020304" pitchFamily="18" charset="0"/>
                <a:cs typeface="Times New Roman" panose="02020603050405020304" pitchFamily="18" charset="0"/>
              </a:rPr>
              <a:t>silicofluoride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Silicic</a:t>
            </a:r>
            <a:r>
              <a:rPr lang="en-US" sz="2000" i="1" dirty="0">
                <a:latin typeface="Times New Roman" panose="02020603050405020304" pitchFamily="18" charset="0"/>
                <a:cs typeface="Times New Roman" panose="02020603050405020304" pitchFamily="18" charset="0"/>
              </a:rPr>
              <a:t> acid forms a gel with </a:t>
            </a:r>
            <a:r>
              <a:rPr lang="en-US" sz="2000" dirty="0">
                <a:latin typeface="Times New Roman" panose="02020603050405020304" pitchFamily="18" charset="0"/>
                <a:cs typeface="Times New Roman" panose="02020603050405020304" pitchFamily="18" charset="0"/>
              </a:rPr>
              <a:t>the calcium of the tooth and produces an insulating barrier. Thus application of 0.6 percent sodium </a:t>
            </a:r>
            <a:r>
              <a:rPr lang="en-US" sz="2000" dirty="0" err="1">
                <a:latin typeface="Times New Roman" panose="02020603050405020304" pitchFamily="18" charset="0"/>
                <a:cs typeface="Times New Roman" panose="02020603050405020304" pitchFamily="18" charset="0"/>
              </a:rPr>
              <a:t>silicofluoride</a:t>
            </a:r>
            <a:r>
              <a:rPr lang="en-US" sz="2000" dirty="0">
                <a:latin typeface="Times New Roman" panose="02020603050405020304" pitchFamily="18" charset="0"/>
                <a:cs typeface="Times New Roman" panose="02020603050405020304" pitchFamily="18" charset="0"/>
              </a:rPr>
              <a:t> is much more potent than 2 percent solution of sodium fluoride as desensitizing agent.</a:t>
            </a:r>
          </a:p>
          <a:p>
            <a:pPr algn="just"/>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Stannous fluoride: Ten percent solution of stannous </a:t>
            </a:r>
            <a:r>
              <a:rPr lang="en-US" sz="2000" dirty="0">
                <a:latin typeface="Times New Roman" panose="02020603050405020304" pitchFamily="18" charset="0"/>
                <a:cs typeface="Times New Roman" panose="02020603050405020304" pitchFamily="18" charset="0"/>
              </a:rPr>
              <a:t>fluoride forms dense layer of tin and fluoride containing globular particles blocking the dentinal tubules. 0.4 percent stannous fluoride is also an effective agent, however, requires prolonged use (up to 4 weeks) to achieve satisfactory results.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000" b="1" i="1" dirty="0">
                <a:latin typeface="Times New Roman" panose="02020603050405020304" pitchFamily="18" charset="0"/>
                <a:cs typeface="Times New Roman" panose="02020603050405020304" pitchFamily="18" charset="0"/>
              </a:rPr>
              <a:t>Fluoride </a:t>
            </a:r>
            <a:r>
              <a:rPr lang="en-US" sz="2000" b="1" i="1" dirty="0" err="1">
                <a:latin typeface="Times New Roman" panose="02020603050405020304" pitchFamily="18" charset="0"/>
                <a:cs typeface="Times New Roman" panose="02020603050405020304" pitchFamily="18" charset="0"/>
              </a:rPr>
              <a:t>iontophoresis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Iontophoresis</a:t>
            </a:r>
            <a:r>
              <a:rPr lang="en-US" sz="2000" i="1" dirty="0">
                <a:latin typeface="Times New Roman" panose="02020603050405020304" pitchFamily="18" charset="0"/>
                <a:cs typeface="Times New Roman" panose="02020603050405020304" pitchFamily="18" charset="0"/>
              </a:rPr>
              <a:t> is a term applied </a:t>
            </a:r>
            <a:r>
              <a:rPr lang="en-US" sz="2000" dirty="0">
                <a:latin typeface="Times New Roman" panose="02020603050405020304" pitchFamily="18" charset="0"/>
                <a:cs typeface="Times New Roman" panose="02020603050405020304" pitchFamily="18" charset="0"/>
              </a:rPr>
              <a:t>to the use of an electrical potential to transfer ions into the body for therapeutic purposes. The objective of fluoride </a:t>
            </a:r>
            <a:r>
              <a:rPr lang="en-US" sz="2000" dirty="0" err="1">
                <a:latin typeface="Times New Roman" panose="02020603050405020304" pitchFamily="18" charset="0"/>
                <a:cs typeface="Times New Roman" panose="02020603050405020304" pitchFamily="18" charset="0"/>
              </a:rPr>
              <a:t>iontophoresis</a:t>
            </a:r>
            <a:r>
              <a:rPr lang="en-US" sz="2000" dirty="0">
                <a:latin typeface="Times New Roman" panose="02020603050405020304" pitchFamily="18" charset="0"/>
                <a:cs typeface="Times New Roman" panose="02020603050405020304" pitchFamily="18" charset="0"/>
              </a:rPr>
              <a:t> is to drive fluoride ions more deeply into the dentinal tubules that cannot be achieved with topical application of fluoride alone.</a:t>
            </a:r>
          </a:p>
          <a:p>
            <a:pPr algn="just"/>
            <a:r>
              <a:rPr lang="en-US" sz="2000" b="1" i="1" dirty="0">
                <a:latin typeface="Times New Roman" panose="02020603050405020304" pitchFamily="18" charset="0"/>
                <a:cs typeface="Times New Roman" panose="02020603050405020304" pitchFamily="18" charset="0"/>
              </a:rPr>
              <a:t>Strontium chloride: Studies have shown that topical </a:t>
            </a:r>
            <a:r>
              <a:rPr lang="en-US" sz="2000" dirty="0">
                <a:latin typeface="Times New Roman" panose="02020603050405020304" pitchFamily="18" charset="0"/>
                <a:cs typeface="Times New Roman" panose="02020603050405020304" pitchFamily="18" charset="0"/>
              </a:rPr>
              <a:t>application of concentrated strontium chloride on an abraded dentin surface produces a deposit of strontium that penetrates dentin to a depth of approximately 10 to 20 </a:t>
            </a:r>
            <a:r>
              <a:rPr lang="en-US" sz="2000" dirty="0" err="1">
                <a:latin typeface="Times New Roman" panose="02020603050405020304" pitchFamily="18" charset="0"/>
                <a:cs typeface="Times New Roman" panose="02020603050405020304" pitchFamily="18" charset="0"/>
              </a:rPr>
              <a:t>μm</a:t>
            </a:r>
            <a:r>
              <a:rPr lang="en-US" sz="2000" dirty="0">
                <a:latin typeface="Times New Roman" panose="02020603050405020304" pitchFamily="18" charset="0"/>
                <a:cs typeface="Times New Roman" panose="02020603050405020304" pitchFamily="18" charset="0"/>
              </a:rPr>
              <a:t> and extend into the dentinal tubules.</a:t>
            </a:r>
          </a:p>
          <a:p>
            <a:pPr algn="just"/>
            <a:r>
              <a:rPr lang="en-US" sz="2000" b="1" i="1" dirty="0">
                <a:latin typeface="Times New Roman" panose="02020603050405020304" pitchFamily="18" charset="0"/>
                <a:cs typeface="Times New Roman" panose="02020603050405020304" pitchFamily="18" charset="0"/>
              </a:rPr>
              <a:t>Oxalates</a:t>
            </a:r>
            <a:r>
              <a:rPr lang="en-US" sz="2000" i="1" dirty="0">
                <a:latin typeface="Times New Roman" panose="02020603050405020304" pitchFamily="18" charset="0"/>
                <a:cs typeface="Times New Roman" panose="02020603050405020304" pitchFamily="18" charset="0"/>
              </a:rPr>
              <a:t>: Oxalates are relatively inexpensive, easy to </a:t>
            </a:r>
            <a:r>
              <a:rPr lang="en-US" sz="2000" dirty="0">
                <a:latin typeface="Times New Roman" panose="02020603050405020304" pitchFamily="18" charset="0"/>
                <a:cs typeface="Times New Roman" panose="02020603050405020304" pitchFamily="18" charset="0"/>
              </a:rPr>
              <a:t>apply and well tolerated by patients. Potassium oxalate and ferric oxalate solution make available oxalate ions that can react with calcium ions in the dentin fluid to form insoluble calcium oxalate crystals that are deposited in the apertures of the dentinal tubules.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1229" y="1314453"/>
            <a:ext cx="6945086" cy="827318"/>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33401" y="2816678"/>
          <a:ext cx="7674428" cy="1363496"/>
        </p:xfrm>
        <a:graphic>
          <a:graphicData uri="http://schemas.openxmlformats.org/drawingml/2006/table">
            <a:tbl>
              <a:tblPr firstRow="1" bandRow="1">
                <a:tableStyleId>{5C22544A-7EE6-4342-B048-85BDC9FD1C3A}</a:tableStyleId>
              </a:tblPr>
              <a:tblGrid>
                <a:gridCol w="2025499">
                  <a:extLst>
                    <a:ext uri="{9D8B030D-6E8A-4147-A177-3AD203B41FA5}">
                      <a16:colId xmlns:a16="http://schemas.microsoft.com/office/drawing/2014/main" xmlns="" val="20000"/>
                    </a:ext>
                  </a:extLst>
                </a:gridCol>
                <a:gridCol w="3344427">
                  <a:extLst>
                    <a:ext uri="{9D8B030D-6E8A-4147-A177-3AD203B41FA5}">
                      <a16:colId xmlns:a16="http://schemas.microsoft.com/office/drawing/2014/main" xmlns="" val="20001"/>
                    </a:ext>
                  </a:extLst>
                </a:gridCol>
                <a:gridCol w="2304502">
                  <a:extLst>
                    <a:ext uri="{9D8B030D-6E8A-4147-A177-3AD203B41FA5}">
                      <a16:colId xmlns:a16="http://schemas.microsoft.com/office/drawing/2014/main" xmlns="" val="20002"/>
                    </a:ext>
                  </a:extLst>
                </a:gridCol>
              </a:tblGrid>
              <a:tr h="340874">
                <a:tc>
                  <a:txBody>
                    <a:bodyPr/>
                    <a:lstStyle/>
                    <a:p>
                      <a:r>
                        <a:rPr lang="en-US" sz="1000" dirty="0"/>
                        <a:t>Core areas* </a:t>
                      </a:r>
                    </a:p>
                  </a:txBody>
                  <a:tcPr marL="68580" marR="68580" marT="34290" marB="34290"/>
                </a:tc>
                <a:tc>
                  <a:txBody>
                    <a:bodyPr/>
                    <a:lstStyle/>
                    <a:p>
                      <a:r>
                        <a:rPr lang="en-US" sz="1000" dirty="0"/>
                        <a:t>Domain</a:t>
                      </a:r>
                      <a:r>
                        <a:rPr lang="en-US" sz="1000" baseline="0" dirty="0"/>
                        <a:t> **</a:t>
                      </a:r>
                      <a:endParaRPr lang="en-US" sz="1000" dirty="0"/>
                    </a:p>
                  </a:txBody>
                  <a:tcPr marL="68580" marR="68580" marT="34290" marB="34290"/>
                </a:tc>
                <a:tc>
                  <a:txBody>
                    <a:bodyPr/>
                    <a:lstStyle/>
                    <a:p>
                      <a:r>
                        <a:rPr lang="en-US" sz="1000" dirty="0"/>
                        <a:t>Category #</a:t>
                      </a:r>
                    </a:p>
                  </a:txBody>
                  <a:tcPr marL="68580" marR="68580" marT="34290" marB="34290"/>
                </a:tc>
                <a:extLst>
                  <a:ext uri="{0D108BD9-81ED-4DB2-BD59-A6C34878D82A}">
                    <a16:rowId xmlns:a16="http://schemas.microsoft.com/office/drawing/2014/main" xmlns="" val="10000"/>
                  </a:ext>
                </a:extLst>
              </a:tr>
              <a:tr h="340874">
                <a:tc>
                  <a:txBody>
                    <a:bodyPr/>
                    <a:lstStyle/>
                    <a:p>
                      <a:r>
                        <a:rPr lang="en-US" sz="1000" dirty="0"/>
                        <a:t>Theories </a:t>
                      </a:r>
                    </a:p>
                  </a:txBody>
                  <a:tcPr marL="68580" marR="68580" marT="34290" marB="34290"/>
                </a:tc>
                <a:tc>
                  <a:txBody>
                    <a:bodyPr/>
                    <a:lstStyle/>
                    <a:p>
                      <a:r>
                        <a:rPr lang="en-US" sz="1000" dirty="0"/>
                        <a:t>Cognitive </a:t>
                      </a:r>
                    </a:p>
                  </a:txBody>
                  <a:tcPr marL="68580" marR="68580" marT="34290" marB="34290"/>
                </a:tc>
                <a:tc>
                  <a:txBody>
                    <a:bodyPr/>
                    <a:lstStyle/>
                    <a:p>
                      <a:r>
                        <a:rPr lang="en-US" sz="1000" dirty="0"/>
                        <a:t>Must know</a:t>
                      </a:r>
                    </a:p>
                  </a:txBody>
                  <a:tcPr marL="68580" marR="68580" marT="34290" marB="34290"/>
                </a:tc>
                <a:extLst>
                  <a:ext uri="{0D108BD9-81ED-4DB2-BD59-A6C34878D82A}">
                    <a16:rowId xmlns:a16="http://schemas.microsoft.com/office/drawing/2014/main" xmlns="" val="10001"/>
                  </a:ext>
                </a:extLst>
              </a:tr>
              <a:tr h="340874">
                <a:tc>
                  <a:txBody>
                    <a:bodyPr/>
                    <a:lstStyle/>
                    <a:p>
                      <a:r>
                        <a:rPr lang="en-US" sz="1000" dirty="0"/>
                        <a:t>Etiology </a:t>
                      </a:r>
                    </a:p>
                  </a:txBody>
                  <a:tcPr marL="68580" marR="68580" marT="34290" marB="34290"/>
                </a:tc>
                <a:tc>
                  <a:txBody>
                    <a:bodyPr/>
                    <a:lstStyle/>
                    <a:p>
                      <a:r>
                        <a:rPr lang="en-US" sz="1000" dirty="0"/>
                        <a:t>Cognitive </a:t>
                      </a:r>
                    </a:p>
                  </a:txBody>
                  <a:tcPr marL="68580" marR="68580" marT="34290" marB="34290"/>
                </a:tc>
                <a:tc>
                  <a:txBody>
                    <a:bodyPr/>
                    <a:lstStyle/>
                    <a:p>
                      <a:r>
                        <a:rPr lang="en-US" sz="1000" dirty="0"/>
                        <a:t>Must know</a:t>
                      </a:r>
                    </a:p>
                  </a:txBody>
                  <a:tcPr marL="68580" marR="68580" marT="34290" marB="34290"/>
                </a:tc>
                <a:extLst>
                  <a:ext uri="{0D108BD9-81ED-4DB2-BD59-A6C34878D82A}">
                    <a16:rowId xmlns:a16="http://schemas.microsoft.com/office/drawing/2014/main" xmlns="" val="10002"/>
                  </a:ext>
                </a:extLst>
              </a:tr>
              <a:tr h="340874">
                <a:tc>
                  <a:txBody>
                    <a:bodyPr/>
                    <a:lstStyle/>
                    <a:p>
                      <a:r>
                        <a:rPr lang="en-US" sz="1000" dirty="0"/>
                        <a:t>Treatment strategies</a:t>
                      </a:r>
                    </a:p>
                  </a:txBody>
                  <a:tcPr marL="68580" marR="68580" marT="34290" marB="34290"/>
                </a:tc>
                <a:tc>
                  <a:txBody>
                    <a:bodyPr/>
                    <a:lstStyle/>
                    <a:p>
                      <a:r>
                        <a:rPr lang="en-US" sz="1000" dirty="0"/>
                        <a:t>Psychomotor </a:t>
                      </a:r>
                    </a:p>
                  </a:txBody>
                  <a:tcPr marL="68580" marR="68580" marT="34290" marB="34290"/>
                </a:tc>
                <a:tc>
                  <a:txBody>
                    <a:bodyPr/>
                    <a:lstStyle/>
                    <a:p>
                      <a:r>
                        <a:rPr lang="en-US" sz="1000" dirty="0"/>
                        <a:t>Nice to know</a:t>
                      </a:r>
                    </a:p>
                  </a:txBody>
                  <a:tcPr marL="68580" marR="68580" marT="34290" marB="34290"/>
                </a:tc>
                <a:extLst>
                  <a:ext uri="{0D108BD9-81ED-4DB2-BD59-A6C34878D82A}">
                    <a16:rowId xmlns:a16="http://schemas.microsoft.com/office/drawing/2014/main" xmlns="" val="10003"/>
                  </a:ext>
                </a:extLst>
              </a:tr>
            </a:tbl>
          </a:graphicData>
        </a:graphic>
      </p:graphicFrame>
      <p:sp>
        <p:nvSpPr>
          <p:cNvPr id="3" name="TextBox 2"/>
          <p:cNvSpPr txBox="1"/>
          <p:nvPr/>
        </p:nvSpPr>
        <p:spPr>
          <a:xfrm>
            <a:off x="642257" y="4414707"/>
            <a:ext cx="6215742" cy="1384995"/>
          </a:xfrm>
          <a:prstGeom prst="rect">
            <a:avLst/>
          </a:prstGeom>
          <a:noFill/>
        </p:spPr>
        <p:txBody>
          <a:bodyPr wrap="square" rtlCol="0">
            <a:spAutoFit/>
          </a:bodyPr>
          <a:lstStyle/>
          <a:p>
            <a:pPr marL="214630" indent="-214630" defTabSz="685800">
              <a:buFont typeface="Arial" panose="020B0604020202020204" pitchFamily="34" charset="0"/>
              <a:buChar char="•"/>
            </a:pPr>
            <a:r>
              <a:rPr lang="en-US" sz="2100" dirty="0">
                <a:solidFill>
                  <a:prstClr val="black"/>
                </a:solidFill>
                <a:latin typeface="Calibri" panose="020F0502020204030204"/>
              </a:rPr>
              <a:t>*Subtopic of importance</a:t>
            </a:r>
          </a:p>
          <a:p>
            <a:pPr marL="214630" indent="-214630" defTabSz="685800">
              <a:buFont typeface="Arial" panose="020B0604020202020204" pitchFamily="34" charset="0"/>
              <a:buChar char="•"/>
            </a:pPr>
            <a:r>
              <a:rPr lang="en-US" sz="2100" dirty="0">
                <a:solidFill>
                  <a:prstClr val="black"/>
                </a:solidFill>
                <a:latin typeface="Calibri" panose="020F0502020204030204"/>
              </a:rPr>
              <a:t>**  Cognitive, Psychomotor   or Affective </a:t>
            </a:r>
          </a:p>
          <a:p>
            <a:pPr marL="214630" indent="-214630" defTabSz="685800">
              <a:buFont typeface="Arial" panose="020B0604020202020204" pitchFamily="34" charset="0"/>
              <a:buChar char="•"/>
            </a:pPr>
            <a:r>
              <a:rPr lang="en-US" sz="2100" dirty="0">
                <a:solidFill>
                  <a:prstClr val="black"/>
                </a:solidFill>
                <a:latin typeface="Calibri" panose="020F0502020204030204"/>
              </a:rPr>
              <a:t># Must know , Nice to know  &amp; Desire to know </a:t>
            </a:r>
          </a:p>
          <a:p>
            <a:pPr defTabSz="685800"/>
            <a:r>
              <a:rPr lang="en-US" sz="2100" dirty="0">
                <a:solidFill>
                  <a:prstClr val="black"/>
                </a:solidFill>
                <a:latin typeface="Calibri" panose="020F0502020204030204"/>
              </a:rPr>
              <a:t>( Table to be prepared as per the above format )</a:t>
            </a:r>
          </a:p>
        </p:txBody>
      </p:sp>
      <p:sp>
        <p:nvSpPr>
          <p:cNvPr id="4" name="Rectangle 3"/>
          <p:cNvSpPr/>
          <p:nvPr/>
        </p:nvSpPr>
        <p:spPr>
          <a:xfrm>
            <a:off x="881743" y="2266325"/>
            <a:ext cx="7347857" cy="738664"/>
          </a:xfrm>
          <a:prstGeom prst="rect">
            <a:avLst/>
          </a:prstGeom>
        </p:spPr>
        <p:txBody>
          <a:bodyPr wrap="square">
            <a:spAutoFit/>
          </a:bodyPr>
          <a:lstStyle/>
          <a:p>
            <a:pPr defTabSz="685800"/>
            <a:r>
              <a:rPr lang="en-US" sz="2100" b="1" dirty="0">
                <a:solidFill>
                  <a:prstClr val="black"/>
                </a:solidFill>
                <a:latin typeface="Times New Roman" panose="02020603050405020304" pitchFamily="18" charset="0"/>
                <a:cs typeface="Times New Roman" panose="02020603050405020304" pitchFamily="18" charset="0"/>
              </a:rPr>
              <a:t>At the end of this presentation the learner is expected to know ;</a:t>
            </a:r>
            <a:endParaRPr lang="en-US" sz="21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2</a:t>
            </a:fld>
            <a:endParaRPr lang="en-US">
              <a:solidFill>
                <a:prstClr val="black">
                  <a:tint val="75000"/>
                </a:prstClr>
              </a:solidFill>
              <a:latin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2000" i="1" dirty="0"/>
              <a:t>      </a:t>
            </a:r>
            <a:r>
              <a:rPr lang="en-US" sz="2400" b="1" i="1" u="sng" dirty="0">
                <a:latin typeface="Times New Roman" panose="02020603050405020304" pitchFamily="18" charset="0"/>
                <a:cs typeface="Times New Roman" panose="02020603050405020304" pitchFamily="18" charset="0"/>
              </a:rPr>
              <a:t>Dental Resins and Adhesives</a:t>
            </a:r>
          </a:p>
          <a:p>
            <a:pPr algn="just"/>
            <a:r>
              <a:rPr lang="en-US" sz="2000" dirty="0">
                <a:latin typeface="Times New Roman" panose="02020603050405020304" pitchFamily="18" charset="0"/>
                <a:cs typeface="Times New Roman" panose="02020603050405020304" pitchFamily="18" charset="0"/>
              </a:rPr>
              <a:t>The objective in employing resins and adhesives is to seal the dentinal tubules to prevent pain producing stimuli from reaching the pulp. </a:t>
            </a:r>
          </a:p>
          <a:p>
            <a:pPr algn="just"/>
            <a:r>
              <a:rPr lang="en-US" sz="2000" dirty="0">
                <a:latin typeface="Times New Roman" panose="02020603050405020304" pitchFamily="18" charset="0"/>
                <a:cs typeface="Times New Roman" panose="02020603050405020304" pitchFamily="18" charset="0"/>
              </a:rPr>
              <a:t>Several investigators have demonstrated immediate and enduring relief of pain for periods of up to 18 months following treatment. </a:t>
            </a:r>
          </a:p>
          <a:p>
            <a:pPr algn="just"/>
            <a:r>
              <a:rPr lang="en-US" sz="2000" dirty="0">
                <a:latin typeface="Times New Roman" panose="02020603050405020304" pitchFamily="18" charset="0"/>
                <a:cs typeface="Times New Roman" panose="02020603050405020304" pitchFamily="18" charset="0"/>
              </a:rPr>
              <a:t>Although not intended for treatment of generalized areas of root sensitivity, this can be an effective method of treatment when other forms of therapy have failed.</a:t>
            </a:r>
          </a:p>
          <a:p>
            <a:pPr algn="just"/>
            <a:r>
              <a:rPr lang="en-US" sz="2000" dirty="0">
                <a:latin typeface="Times New Roman" panose="02020603050405020304" pitchFamily="18" charset="0"/>
                <a:cs typeface="Times New Roman" panose="02020603050405020304" pitchFamily="18" charset="0"/>
              </a:rPr>
              <a:t>GLUMA is a dentin bonding system that includes </a:t>
            </a:r>
            <a:r>
              <a:rPr lang="en-US" sz="2000" dirty="0" err="1">
                <a:latin typeface="Times New Roman" panose="02020603050405020304" pitchFamily="18" charset="0"/>
                <a:cs typeface="Times New Roman" panose="02020603050405020304" pitchFamily="18" charset="0"/>
              </a:rPr>
              <a:t>glutaraldehyde</a:t>
            </a:r>
            <a:r>
              <a:rPr lang="en-US" sz="2000" dirty="0">
                <a:latin typeface="Times New Roman" panose="02020603050405020304" pitchFamily="18" charset="0"/>
                <a:cs typeface="Times New Roman" panose="02020603050405020304" pitchFamily="18" charset="0"/>
              </a:rPr>
              <a:t> primer and 35 percent HEMA (</a:t>
            </a:r>
            <a:r>
              <a:rPr lang="en-US" sz="2000" dirty="0" err="1">
                <a:latin typeface="Times New Roman" panose="02020603050405020304" pitchFamily="18" charset="0"/>
                <a:cs typeface="Times New Roman" panose="02020603050405020304" pitchFamily="18" charset="0"/>
              </a:rPr>
              <a:t>hydroxyethyl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methacrylate</a:t>
            </a:r>
            <a:r>
              <a:rPr lang="en-US" sz="2000" dirty="0">
                <a:latin typeface="Times New Roman" panose="02020603050405020304" pitchFamily="18" charset="0"/>
                <a:cs typeface="Times New Roman" panose="02020603050405020304" pitchFamily="18" charset="0"/>
              </a:rPr>
              <a:t>). It provides an attachment to dentin that is immediate and strong. GLUMA has been found to be highly effective when other methods of treatment failed to provide relief</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flipH="1">
            <a:off x="6934198" y="0"/>
            <a:ext cx="2209799" cy="1524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000" i="1" dirty="0"/>
              <a:t>      </a:t>
            </a:r>
            <a:r>
              <a:rPr lang="en-US" sz="2400" b="1" i="1" u="sng" dirty="0">
                <a:latin typeface="Times New Roman" panose="02020603050405020304" pitchFamily="18" charset="0"/>
                <a:cs typeface="Times New Roman" panose="02020603050405020304" pitchFamily="18" charset="0"/>
              </a:rPr>
              <a:t>Lasers</a:t>
            </a:r>
          </a:p>
          <a:p>
            <a:pPr algn="just"/>
            <a:r>
              <a:rPr lang="en-US" sz="2000" dirty="0">
                <a:latin typeface="Times New Roman" panose="02020603050405020304" pitchFamily="18" charset="0"/>
                <a:cs typeface="Times New Roman" panose="02020603050405020304" pitchFamily="18" charset="0"/>
              </a:rPr>
              <a:t>Treatment of Dentin Hypersensitivity by Lasers</a:t>
            </a:r>
          </a:p>
          <a:p>
            <a:pPr algn="just"/>
            <a:r>
              <a:rPr lang="en-US" sz="2000" b="1" dirty="0">
                <a:latin typeface="Times New Roman" panose="02020603050405020304" pitchFamily="18" charset="0"/>
                <a:cs typeface="Times New Roman" panose="02020603050405020304" pitchFamily="18" charset="0"/>
              </a:rPr>
              <a:t>Kimura Y et al (2000) </a:t>
            </a:r>
            <a:r>
              <a:rPr lang="en-US" sz="2000" dirty="0">
                <a:latin typeface="Times New Roman" panose="02020603050405020304" pitchFamily="18" charset="0"/>
                <a:cs typeface="Times New Roman" panose="02020603050405020304" pitchFamily="18" charset="0"/>
              </a:rPr>
              <a:t>reviewed treatment of dentin hypersensitivity by lasers. The lasers used for the treatment of dentin hypersensitivity are divided into two groups:</a:t>
            </a:r>
          </a:p>
          <a:p>
            <a:pPr algn="just">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 </a:t>
            </a:r>
            <a:r>
              <a:rPr lang="en-US" sz="2000" b="1" i="1" dirty="0">
                <a:latin typeface="Times New Roman" panose="02020603050405020304" pitchFamily="18" charset="0"/>
                <a:cs typeface="Times New Roman" panose="02020603050405020304" pitchFamily="18" charset="0"/>
              </a:rPr>
              <a:t>Low output power (low level) lasers</a:t>
            </a:r>
            <a:r>
              <a:rPr lang="en-US" sz="2000" i="1" dirty="0">
                <a:latin typeface="Times New Roman" panose="02020603050405020304" pitchFamily="18" charset="0"/>
                <a:cs typeface="Times New Roman" panose="02020603050405020304" pitchFamily="18" charset="0"/>
              </a:rPr>
              <a:t>: Helium-neon </a:t>
            </a:r>
            <a:r>
              <a:rPr lang="en-US" sz="2000" dirty="0">
                <a:latin typeface="Times New Roman" panose="02020603050405020304" pitchFamily="18" charset="0"/>
                <a:cs typeface="Times New Roman" panose="02020603050405020304" pitchFamily="18" charset="0"/>
              </a:rPr>
              <a:t>[He-Ne] and gallium/aluminum/arsenide (</a:t>
            </a:r>
            <a:r>
              <a:rPr lang="en-US" sz="2000" dirty="0" err="1">
                <a:latin typeface="Times New Roman" panose="02020603050405020304" pitchFamily="18" charset="0"/>
                <a:cs typeface="Times New Roman" panose="02020603050405020304" pitchFamily="18" charset="0"/>
              </a:rPr>
              <a:t>GaAIAs</a:t>
            </a:r>
            <a:r>
              <a:rPr lang="en-US" sz="2000" dirty="0">
                <a:latin typeface="Times New Roman" panose="02020603050405020304" pitchFamily="18" charset="0"/>
                <a:cs typeface="Times New Roman" panose="02020603050405020304" pitchFamily="18" charset="0"/>
              </a:rPr>
              <a:t>) [diode] lasers</a:t>
            </a:r>
          </a:p>
          <a:p>
            <a:pPr algn="just">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 </a:t>
            </a:r>
            <a:r>
              <a:rPr lang="en-US" sz="2000" b="1" i="1" dirty="0">
                <a:latin typeface="Times New Roman" panose="02020603050405020304" pitchFamily="18" charset="0"/>
                <a:cs typeface="Times New Roman" panose="02020603050405020304" pitchFamily="18" charset="0"/>
              </a:rPr>
              <a:t>Middle output power lasers: </a:t>
            </a:r>
            <a:r>
              <a:rPr lang="en-US" sz="2000" i="1" dirty="0" err="1">
                <a:latin typeface="Times New Roman" panose="02020603050405020304" pitchFamily="18" charset="0"/>
                <a:cs typeface="Times New Roman" panose="02020603050405020304" pitchFamily="18" charset="0"/>
              </a:rPr>
              <a:t>Nd:YAG</a:t>
            </a:r>
            <a:r>
              <a:rPr lang="en-US" sz="2000" i="1" dirty="0">
                <a:latin typeface="Times New Roman" panose="02020603050405020304" pitchFamily="18" charset="0"/>
                <a:cs typeface="Times New Roman" panose="02020603050405020304" pitchFamily="18" charset="0"/>
              </a:rPr>
              <a:t> and CO2 lasers.</a:t>
            </a:r>
          </a:p>
          <a:p>
            <a:pPr algn="just">
              <a:buNone/>
            </a:pPr>
            <a:endParaRPr lang="en-US" sz="2000" i="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Laser effects are considered to be due to the effects of sealing of dentinal tubules, nerve analgesia or placebo effect. The sealing effect is considered to be durable, whereas nerve analgesia or placebo effects are not.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000" b="1" dirty="0"/>
              <a:t>      </a:t>
            </a:r>
            <a:r>
              <a:rPr lang="en-US" sz="2400" b="1" u="sng" dirty="0">
                <a:latin typeface="Times New Roman" panose="02020603050405020304" pitchFamily="18" charset="0"/>
                <a:cs typeface="Times New Roman" panose="02020603050405020304" pitchFamily="18" charset="0"/>
              </a:rPr>
              <a:t>Patient Education</a:t>
            </a:r>
          </a:p>
          <a:p>
            <a:pPr algn="just">
              <a:buNone/>
            </a:pPr>
            <a:r>
              <a:rPr lang="en-US" sz="2000" i="1" dirty="0"/>
              <a:t>      </a:t>
            </a:r>
            <a:r>
              <a:rPr lang="en-US" sz="2000" b="1" i="1" u="sng" dirty="0">
                <a:latin typeface="Times New Roman" panose="02020603050405020304" pitchFamily="18" charset="0"/>
                <a:cs typeface="Times New Roman" panose="02020603050405020304" pitchFamily="18" charset="0"/>
              </a:rPr>
              <a:t>Dietary Counseling</a:t>
            </a:r>
          </a:p>
          <a:p>
            <a:pPr algn="just"/>
            <a:r>
              <a:rPr lang="en-US" sz="2000" dirty="0">
                <a:latin typeface="Times New Roman" panose="02020603050405020304" pitchFamily="18" charset="0"/>
                <a:cs typeface="Times New Roman" panose="02020603050405020304" pitchFamily="18" charset="0"/>
              </a:rPr>
              <a:t>Dietary acids are capable of causing erosive loss of tooth structure, thereby removing </a:t>
            </a:r>
            <a:r>
              <a:rPr lang="en-US" sz="2000" dirty="0" err="1">
                <a:latin typeface="Times New Roman" panose="02020603050405020304" pitchFamily="18" charset="0"/>
                <a:cs typeface="Times New Roman" panose="02020603050405020304" pitchFamily="18" charset="0"/>
              </a:rPr>
              <a:t>cementum</a:t>
            </a:r>
            <a:r>
              <a:rPr lang="en-US" sz="2000" dirty="0">
                <a:latin typeface="Times New Roman" panose="02020603050405020304" pitchFamily="18" charset="0"/>
                <a:cs typeface="Times New Roman" panose="02020603050405020304" pitchFamily="18" charset="0"/>
              </a:rPr>
              <a:t> and resulting in opening of the dentinal tubules.</a:t>
            </a:r>
          </a:p>
          <a:p>
            <a:pPr algn="just"/>
            <a:r>
              <a:rPr lang="en-US" sz="2000" dirty="0">
                <a:latin typeface="Times New Roman" panose="02020603050405020304" pitchFamily="18" charset="0"/>
                <a:cs typeface="Times New Roman" panose="02020603050405020304" pitchFamily="18" charset="0"/>
              </a:rPr>
              <a:t> Consequently, dietary counseling should focus on the quantity and frequency of acid intake and intake occurring in relation to tooth brushing. </a:t>
            </a:r>
          </a:p>
          <a:p>
            <a:pPr algn="just"/>
            <a:r>
              <a:rPr lang="en-US" sz="2000" dirty="0">
                <a:latin typeface="Times New Roman" panose="02020603050405020304" pitchFamily="18" charset="0"/>
                <a:cs typeface="Times New Roman" panose="02020603050405020304" pitchFamily="18" charset="0"/>
              </a:rPr>
              <a:t>Any treatment may fail if these factors are not controlled. </a:t>
            </a:r>
          </a:p>
          <a:p>
            <a:pPr algn="just"/>
            <a:r>
              <a:rPr lang="en-US" sz="2000" dirty="0">
                <a:latin typeface="Times New Roman" panose="02020603050405020304" pitchFamily="18" charset="0"/>
                <a:cs typeface="Times New Roman" panose="02020603050405020304" pitchFamily="18" charset="0"/>
              </a:rPr>
              <a:t>A written diet history should be obtained on patients with dentinal hypersensitivity in order to advise those concerning eating habits.</a:t>
            </a:r>
          </a:p>
          <a:p>
            <a:pPr algn="just"/>
            <a:r>
              <a:rPr lang="en-US" sz="2000" dirty="0">
                <a:latin typeface="Times New Roman" panose="02020603050405020304" pitchFamily="18" charset="0"/>
                <a:cs typeface="Times New Roman" panose="02020603050405020304" pitchFamily="18" charset="0"/>
              </a:rPr>
              <a:t>Because of the presence of a smear layer on dentin, teeth are not usually sensitive immediately following scaling and root planning. However, removal of the smear layer may result from exposure to certain components of the diet.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Studies have shown that citrus fruit juices, apple juice and yoghurt are capable of dissolving the smear layer.</a:t>
            </a:r>
          </a:p>
          <a:p>
            <a:pPr algn="just"/>
            <a:r>
              <a:rPr lang="en-US" sz="2000" dirty="0">
                <a:latin typeface="Times New Roman" panose="02020603050405020304" pitchFamily="18" charset="0"/>
                <a:cs typeface="Times New Roman" panose="02020603050405020304" pitchFamily="18" charset="0"/>
              </a:rPr>
              <a:t>loss of dentin is greatly increased when brushing is performed immediately after exposure of the tooth surface to dietary acids, patients should be cautioned against brushing their teeth soon after ingestion of citrus food.</a:t>
            </a:r>
          </a:p>
          <a:p>
            <a:pPr algn="just"/>
            <a:endParaRPr lang="en-US" sz="2000" dirty="0">
              <a:latin typeface="Times New Roman" panose="02020603050405020304" pitchFamily="18" charset="0"/>
              <a:cs typeface="Times New Roman" panose="02020603050405020304" pitchFamily="18" charset="0"/>
            </a:endParaRPr>
          </a:p>
          <a:p>
            <a:pPr algn="just">
              <a:buNone/>
            </a:pPr>
            <a:r>
              <a:rPr lang="en-US" sz="2000" i="1" dirty="0">
                <a:latin typeface="Times New Roman" panose="02020603050405020304" pitchFamily="18" charset="0"/>
                <a:cs typeface="Times New Roman" panose="02020603050405020304" pitchFamily="18" charset="0"/>
              </a:rPr>
              <a:t>     </a:t>
            </a:r>
            <a:r>
              <a:rPr lang="en-US" sz="2000" b="1" i="1" u="sng" dirty="0" err="1">
                <a:latin typeface="Times New Roman" panose="02020603050405020304" pitchFamily="18" charset="0"/>
                <a:cs typeface="Times New Roman" panose="02020603050405020304" pitchFamily="18" charset="0"/>
              </a:rPr>
              <a:t>Toothbrushing</a:t>
            </a:r>
            <a:r>
              <a:rPr lang="en-US" sz="2000" b="1" i="1" u="sng" dirty="0">
                <a:latin typeface="Times New Roman" panose="02020603050405020304" pitchFamily="18" charset="0"/>
                <a:cs typeface="Times New Roman" panose="02020603050405020304" pitchFamily="18" charset="0"/>
              </a:rPr>
              <a:t> Technique</a:t>
            </a:r>
          </a:p>
          <a:p>
            <a:pPr algn="just"/>
            <a:r>
              <a:rPr lang="en-US" sz="2000" dirty="0">
                <a:latin typeface="Times New Roman" panose="02020603050405020304" pitchFamily="18" charset="0"/>
                <a:cs typeface="Times New Roman" panose="02020603050405020304" pitchFamily="18" charset="0"/>
              </a:rPr>
              <a:t>Because incorrect </a:t>
            </a:r>
            <a:r>
              <a:rPr lang="en-US" sz="2000" dirty="0" err="1">
                <a:latin typeface="Times New Roman" panose="02020603050405020304" pitchFamily="18" charset="0"/>
                <a:cs typeface="Times New Roman" panose="02020603050405020304" pitchFamily="18" charset="0"/>
              </a:rPr>
              <a:t>toothbrushing</a:t>
            </a:r>
            <a:r>
              <a:rPr lang="en-US" sz="2000" dirty="0">
                <a:latin typeface="Times New Roman" panose="02020603050405020304" pitchFamily="18" charset="0"/>
                <a:cs typeface="Times New Roman" panose="02020603050405020304" pitchFamily="18" charset="0"/>
              </a:rPr>
              <a:t> appears to be an etiologic factor in dentin hypersensitivity, instruction about proper brushing techniques can prevent further loss of dentin and the hypersensitivity.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algn="just">
              <a:buNone/>
            </a:pPr>
            <a:r>
              <a:rPr lang="en-US" sz="2000" i="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Plaque Control</a:t>
            </a:r>
          </a:p>
          <a:p>
            <a:pPr algn="just"/>
            <a:r>
              <a:rPr lang="en-US" sz="2000" dirty="0">
                <a:latin typeface="Times New Roman" panose="02020603050405020304" pitchFamily="18" charset="0"/>
                <a:cs typeface="Times New Roman" panose="02020603050405020304" pitchFamily="18" charset="0"/>
              </a:rPr>
              <a:t>Saliva contains calcium and phosphate ions and is therefore able to contribute to the formation of mineral deposits within exposed dentinal tubules. </a:t>
            </a:r>
          </a:p>
          <a:p>
            <a:pPr algn="just"/>
            <a:r>
              <a:rPr lang="en-US" sz="2000" dirty="0">
                <a:latin typeface="Times New Roman" panose="02020603050405020304" pitchFamily="18" charset="0"/>
                <a:cs typeface="Times New Roman" panose="02020603050405020304" pitchFamily="18" charset="0"/>
              </a:rPr>
              <a:t>The presence of plaque may interfere with this process, as plaque bacteria, by producing acid, are capable of dissolving any mineral precipitates that form, thus opening tubules. </a:t>
            </a:r>
          </a:p>
          <a:p>
            <a:pPr algn="just"/>
            <a:r>
              <a:rPr lang="en-US" sz="2000" dirty="0">
                <a:latin typeface="Times New Roman" panose="02020603050405020304" pitchFamily="18" charset="0"/>
                <a:cs typeface="Times New Roman" panose="02020603050405020304" pitchFamily="18" charset="0"/>
              </a:rPr>
              <a:t>Professional interest in the cause and treatment of dentinal hypersensitivity has been evident in the dental literature for approximately 150 years or more.</a:t>
            </a:r>
          </a:p>
          <a:p>
            <a:pPr algn="just"/>
            <a:r>
              <a:rPr lang="en-US" sz="2000" dirty="0">
                <a:latin typeface="Times New Roman" panose="02020603050405020304" pitchFamily="18" charset="0"/>
                <a:cs typeface="Times New Roman" panose="02020603050405020304" pitchFamily="18" charset="0"/>
              </a:rPr>
              <a:t> Dentinal hypersensitivity satisfies all the criteria to be classified as a true pain syndrome.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sz="2000" dirty="0" err="1">
                <a:latin typeface="Times New Roman" panose="02020603050405020304" pitchFamily="18" charset="0"/>
                <a:cs typeface="Times New Roman" panose="02020603050405020304" pitchFamily="18" charset="0"/>
              </a:rPr>
              <a:t>Myelinated</a:t>
            </a:r>
            <a:r>
              <a:rPr lang="en-US" sz="2000" dirty="0">
                <a:latin typeface="Times New Roman" panose="02020603050405020304" pitchFamily="18" charset="0"/>
                <a:cs typeface="Times New Roman" panose="02020603050405020304" pitchFamily="18" charset="0"/>
              </a:rPr>
              <a:t> A fibers mostly A-delta type seems to be responsible for the sensitivity of dentin. </a:t>
            </a:r>
          </a:p>
          <a:p>
            <a:pPr algn="just"/>
            <a:r>
              <a:rPr lang="en-US" sz="2000" dirty="0">
                <a:latin typeface="Times New Roman" panose="02020603050405020304" pitchFamily="18" charset="0"/>
                <a:cs typeface="Times New Roman" panose="02020603050405020304" pitchFamily="18" charset="0"/>
              </a:rPr>
              <a:t>Of the various theories proposed, the hydrodynamic theory is the most accepted explanation for the mechanism of dentin hypersensitivity. Management of the condition requires determination of etiologic factors and predisposing influences. </a:t>
            </a:r>
          </a:p>
          <a:p>
            <a:pPr algn="just"/>
            <a:r>
              <a:rPr lang="en-US" sz="2000" dirty="0">
                <a:latin typeface="Times New Roman" panose="02020603050405020304" pitchFamily="18" charset="0"/>
                <a:cs typeface="Times New Roman" panose="02020603050405020304" pitchFamily="18" charset="0"/>
              </a:rPr>
              <a:t>Desensitizing toothpastes containing potassium nitrate, strontium chloride and sodium </a:t>
            </a:r>
            <a:r>
              <a:rPr lang="en-US" sz="2000" dirty="0" err="1">
                <a:latin typeface="Times New Roman" panose="02020603050405020304" pitchFamily="18" charset="0"/>
                <a:cs typeface="Times New Roman" panose="02020603050405020304" pitchFamily="18" charset="0"/>
              </a:rPr>
              <a:t>monofluorophosphate</a:t>
            </a:r>
            <a:r>
              <a:rPr lang="en-US" sz="2000" dirty="0">
                <a:latin typeface="Times New Roman" panose="02020603050405020304" pitchFamily="18" charset="0"/>
                <a:cs typeface="Times New Roman" panose="02020603050405020304" pitchFamily="18" charset="0"/>
              </a:rPr>
              <a:t> have proven to be effective in the management of hypersensitivity. </a:t>
            </a:r>
          </a:p>
          <a:p>
            <a:pPr algn="just"/>
            <a:r>
              <a:rPr lang="en-US" sz="2000" dirty="0">
                <a:latin typeface="Times New Roman" panose="02020603050405020304" pitchFamily="18" charset="0"/>
                <a:cs typeface="Times New Roman" panose="02020603050405020304" pitchFamily="18" charset="0"/>
              </a:rPr>
              <a:t>Partial </a:t>
            </a:r>
            <a:r>
              <a:rPr lang="en-US" sz="2000" dirty="0" err="1">
                <a:latin typeface="Times New Roman" panose="02020603050405020304" pitchFamily="18" charset="0"/>
                <a:cs typeface="Times New Roman" panose="02020603050405020304" pitchFamily="18" charset="0"/>
              </a:rPr>
              <a:t>obturation</a:t>
            </a:r>
            <a:r>
              <a:rPr lang="en-US" sz="2000" dirty="0">
                <a:latin typeface="Times New Roman" panose="02020603050405020304" pitchFamily="18" charset="0"/>
                <a:cs typeface="Times New Roman" panose="02020603050405020304" pitchFamily="18" charset="0"/>
              </a:rPr>
              <a:t> of open tubules the most widely practiced in office treatment of dentinal hypersensitivity.</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065610"/>
            <a:ext cx="8545286" cy="1097926"/>
          </a:xfrm>
        </p:spPr>
        <p:txBody>
          <a:bodyPr>
            <a:normAutofit/>
          </a:bodyPr>
          <a:lstStyle/>
          <a:p>
            <a:r>
              <a:rPr lang="en-US" sz="2700" b="1" dirty="0">
                <a:latin typeface="Times New Roman" panose="02020603050405020304" pitchFamily="18" charset="0"/>
                <a:cs typeface="Times New Roman" panose="02020603050405020304" pitchFamily="18" charset="0"/>
              </a:rPr>
              <a:t>TAKE HOME MESSEGE/ FOR THE TOPIC COVERED (SUMMARY)  </a:t>
            </a:r>
          </a:p>
        </p:txBody>
      </p:sp>
      <p:sp>
        <p:nvSpPr>
          <p:cNvPr id="2" name="Slide Number Placeholder 1"/>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26</a:t>
            </a:fld>
            <a:endParaRPr lang="en-US">
              <a:solidFill>
                <a:prstClr val="black">
                  <a:tint val="75000"/>
                </a:prstClr>
              </a:solidFill>
              <a:latin typeface="Calibri" panose="020F0502020204030204"/>
            </a:endParaRPr>
          </a:p>
        </p:txBody>
      </p:sp>
      <p:sp>
        <p:nvSpPr>
          <p:cNvPr id="5" name="TextBox 4"/>
          <p:cNvSpPr txBox="1"/>
          <p:nvPr/>
        </p:nvSpPr>
        <p:spPr>
          <a:xfrm>
            <a:off x="304800" y="2819400"/>
            <a:ext cx="7848600" cy="3416320"/>
          </a:xfrm>
          <a:prstGeom prst="rect">
            <a:avLst/>
          </a:prstGeom>
          <a:noFill/>
        </p:spPr>
        <p:txBody>
          <a:bodyPr wrap="square">
            <a:spAutoFit/>
          </a:bodyPr>
          <a:lstStyle/>
          <a:p>
            <a:pPr algn="just">
              <a:buNone/>
            </a:pPr>
            <a:r>
              <a:rPr lang="en-US" sz="1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careful </a:t>
            </a:r>
            <a:r>
              <a:rPr lang="en-US" sz="2400" b="1" dirty="0">
                <a:latin typeface="Times New Roman" panose="02020603050405020304" pitchFamily="18" charset="0"/>
                <a:cs typeface="Times New Roman" panose="02020603050405020304" pitchFamily="18" charset="0"/>
              </a:rPr>
              <a:t>history</a:t>
            </a:r>
            <a:r>
              <a:rPr lang="en-US" sz="2400" dirty="0">
                <a:latin typeface="Times New Roman" panose="02020603050405020304" pitchFamily="18" charset="0"/>
                <a:cs typeface="Times New Roman" panose="02020603050405020304" pitchFamily="18" charset="0"/>
              </a:rPr>
              <a:t> together with a thorough </a:t>
            </a:r>
            <a:r>
              <a:rPr lang="en-US" sz="2400" b="1" dirty="0">
                <a:latin typeface="Times New Roman" panose="02020603050405020304" pitchFamily="18" charset="0"/>
                <a:cs typeface="Times New Roman" panose="02020603050405020304" pitchFamily="18" charset="0"/>
              </a:rPr>
              <a:t>clinical</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radiographic</a:t>
            </a:r>
            <a:r>
              <a:rPr lang="en-US" sz="2400" dirty="0">
                <a:latin typeface="Times New Roman" panose="02020603050405020304" pitchFamily="18" charset="0"/>
                <a:cs typeface="Times New Roman" panose="02020603050405020304" pitchFamily="18" charset="0"/>
              </a:rPr>
              <a:t> examination is necessary before arriving at a definitive diagnosis of dentin hypersensitivity. However, the problem may be made difficult when two or more conditions coexist.</a:t>
            </a:r>
          </a:p>
          <a:p>
            <a:pPr algn="just">
              <a:buNone/>
            </a:pPr>
            <a:r>
              <a:rPr lang="en-US" sz="2400" dirty="0">
                <a:latin typeface="Times New Roman" panose="02020603050405020304" pitchFamily="18" charset="0"/>
                <a:cs typeface="Times New Roman" panose="02020603050405020304" pitchFamily="18" charset="0"/>
              </a:rPr>
              <a:t>  • Tooth hypersensitivity differs from dentinal or pulpal pain. In case of </a:t>
            </a:r>
            <a:r>
              <a:rPr lang="en-US" sz="2400" b="1" dirty="0">
                <a:latin typeface="Times New Roman" panose="02020603050405020304" pitchFamily="18" charset="0"/>
                <a:cs typeface="Times New Roman" panose="02020603050405020304" pitchFamily="18" charset="0"/>
              </a:rPr>
              <a:t>dentin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hypersensitivity</a:t>
            </a:r>
            <a:r>
              <a:rPr lang="en-US" sz="2400" dirty="0">
                <a:latin typeface="Times New Roman" panose="02020603050405020304" pitchFamily="18" charset="0"/>
                <a:cs typeface="Times New Roman" panose="02020603050405020304" pitchFamily="18" charset="0"/>
              </a:rPr>
              <a:t>, patient’s ability to locate the source of pain is very good, whereas in case of </a:t>
            </a:r>
            <a:r>
              <a:rPr lang="en-US" sz="2400" b="1" dirty="0">
                <a:latin typeface="Times New Roman" panose="02020603050405020304" pitchFamily="18" charset="0"/>
                <a:cs typeface="Times New Roman" panose="02020603050405020304" pitchFamily="18" charset="0"/>
              </a:rPr>
              <a:t>pulpal pain</a:t>
            </a:r>
            <a:r>
              <a:rPr lang="en-US" sz="2400" dirty="0">
                <a:latin typeface="Times New Roman" panose="02020603050405020304" pitchFamily="18" charset="0"/>
                <a:cs typeface="Times New Roman" panose="02020603050405020304" pitchFamily="18" charset="0"/>
              </a:rPr>
              <a:t>, it is very poor.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1800" dirty="0"/>
          </a:p>
        </p:txBody>
      </p:sp>
      <p:sp>
        <p:nvSpPr>
          <p:cNvPr id="2" name="Slide Number Placeholder 1"/>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27</a:t>
            </a:fld>
            <a:endParaRPr lang="en-US">
              <a:solidFill>
                <a:prstClr val="black">
                  <a:tint val="75000"/>
                </a:prstClr>
              </a:solidFill>
              <a:latin typeface="Calibri" panose="020F0502020204030204"/>
            </a:endParaRPr>
          </a:p>
        </p:txBody>
      </p:sp>
      <p:sp>
        <p:nvSpPr>
          <p:cNvPr id="4" name="TextBox 3"/>
          <p:cNvSpPr txBox="1"/>
          <p:nvPr/>
        </p:nvSpPr>
        <p:spPr>
          <a:xfrm>
            <a:off x="914400" y="3035087"/>
            <a:ext cx="6923314" cy="1200329"/>
          </a:xfrm>
          <a:prstGeom prst="rect">
            <a:avLst/>
          </a:prstGeom>
          <a:noFill/>
        </p:spPr>
        <p:txBody>
          <a:bodyPr wrap="square" rtlCol="0">
            <a:spAutoFit/>
          </a:bodyPr>
          <a:lstStyle/>
          <a:p>
            <a:pPr marL="342900" indent="-342900" defTabSz="685800">
              <a:buAutoNum type="arabicPeriod"/>
            </a:pPr>
            <a:r>
              <a:rPr lang="en-US" dirty="0">
                <a:solidFill>
                  <a:prstClr val="black"/>
                </a:solidFill>
                <a:latin typeface="Calibri" panose="020F0502020204030204"/>
              </a:rPr>
              <a:t>Short note on ACP- CPP</a:t>
            </a:r>
          </a:p>
          <a:p>
            <a:pPr marL="342900" indent="-342900" defTabSz="685800">
              <a:buAutoNum type="arabicPeriod"/>
            </a:pPr>
            <a:r>
              <a:rPr lang="en-US" dirty="0">
                <a:solidFill>
                  <a:prstClr val="black"/>
                </a:solidFill>
                <a:latin typeface="Calibri" panose="020F0502020204030204"/>
              </a:rPr>
              <a:t>Theories of dentinal hypersensitivity.</a:t>
            </a:r>
          </a:p>
          <a:p>
            <a:pPr marL="342900" indent="-342900" defTabSz="685800">
              <a:buAutoNum type="arabicPeriod"/>
            </a:pPr>
            <a:r>
              <a:rPr lang="en-US" dirty="0">
                <a:solidFill>
                  <a:prstClr val="black"/>
                </a:solidFill>
                <a:latin typeface="Calibri" panose="020F0502020204030204"/>
              </a:rPr>
              <a:t>Short note on </a:t>
            </a:r>
            <a:r>
              <a:rPr lang="en-US" dirty="0" err="1">
                <a:solidFill>
                  <a:prstClr val="black"/>
                </a:solidFill>
                <a:latin typeface="Calibri" panose="020F0502020204030204"/>
              </a:rPr>
              <a:t>dentrifices</a:t>
            </a:r>
            <a:r>
              <a:rPr lang="en-US" dirty="0">
                <a:solidFill>
                  <a:prstClr val="black"/>
                </a:solidFill>
                <a:latin typeface="Calibri" panose="020F0502020204030204"/>
              </a:rPr>
              <a:t>.</a:t>
            </a:r>
          </a:p>
          <a:p>
            <a:pPr marL="342900" indent="-342900" defTabSz="685800">
              <a:buAutoNum type="arabicPeriod"/>
            </a:pPr>
            <a:endParaRPr lang="en-US" dirty="0">
              <a:solidFill>
                <a:prstClr val="black"/>
              </a:solidFill>
              <a:latin typeface="Calibri" panose="020F0502020204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9812"/>
            <a:ext cx="7886700" cy="1325563"/>
          </a:xfrm>
        </p:spPr>
        <p:txBody>
          <a:bodyPr>
            <a:normAutofit/>
          </a:bodyPr>
          <a:lstStyle/>
          <a:p>
            <a:r>
              <a:rPr lang="en-US" dirty="0">
                <a:latin typeface="Times New Roman" panose="02020603050405020304" pitchFamily="18" charset="0"/>
                <a:cs typeface="Times New Roman" panose="02020603050405020304" pitchFamily="18" charset="0"/>
              </a:rPr>
              <a:t>REFERENCES</a:t>
            </a:r>
            <a:r>
              <a:rPr lang="en-US" dirty="0"/>
              <a:t> </a:t>
            </a:r>
            <a:endParaRPr lang="en-US" sz="1650" dirty="0"/>
          </a:p>
        </p:txBody>
      </p:sp>
      <p:sp>
        <p:nvSpPr>
          <p:cNvPr id="3" name="Slide Number Placeholder 2"/>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28</a:t>
            </a:fld>
            <a:endParaRPr lang="en-US">
              <a:solidFill>
                <a:prstClr val="black">
                  <a:tint val="75000"/>
                </a:prstClr>
              </a:solidFill>
              <a:latin typeface="Calibri" panose="020F0502020204030204"/>
            </a:endParaRPr>
          </a:p>
        </p:txBody>
      </p:sp>
      <p:sp>
        <p:nvSpPr>
          <p:cNvPr id="4" name="TextBox 3"/>
          <p:cNvSpPr txBox="1"/>
          <p:nvPr/>
        </p:nvSpPr>
        <p:spPr>
          <a:xfrm>
            <a:off x="304800" y="2233092"/>
            <a:ext cx="5943600" cy="2186945"/>
          </a:xfrm>
          <a:prstGeom prst="rect">
            <a:avLst/>
          </a:prstGeom>
          <a:noFill/>
        </p:spPr>
        <p:txBody>
          <a:bodyPr wrap="square" rtlCol="0">
            <a:spAutoFit/>
          </a:bodyPr>
          <a:lstStyle/>
          <a:p>
            <a:pPr marL="685800" marR="0" lvl="1" indent="-228600" algn="l" defTabSz="914400" rtl="0" eaLnBrk="1" fontAlgn="auto" latinLnBrk="0" hangingPunct="1">
              <a:lnSpc>
                <a:spcPct val="120000"/>
              </a:lnSpc>
              <a:spcBef>
                <a:spcPts val="500"/>
              </a:spcBef>
              <a:spcAft>
                <a:spcPts val="0"/>
              </a:spcAft>
              <a:buClr>
                <a:srgbClr val="B71E42"/>
              </a:buClr>
              <a:buSzPct val="100000"/>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ORBAN’S HISTOLOGY AND EMBRYOLOGY 12</a:t>
            </a:r>
            <a:r>
              <a:rPr kumimoji="0" lang="en-US" sz="1800" b="0"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EDITION</a:t>
            </a:r>
          </a:p>
          <a:p>
            <a:pPr marR="0" lvl="1" algn="l" defTabSz="914400" rtl="0" eaLnBrk="1" fontAlgn="auto" latinLnBrk="0" hangingPunct="1">
              <a:lnSpc>
                <a:spcPct val="120000"/>
              </a:lnSpc>
              <a:spcBef>
                <a:spcPts val="500"/>
              </a:spcBef>
              <a:spcAft>
                <a:spcPts val="0"/>
              </a:spcAft>
              <a:buClr>
                <a:srgbClr val="B71E42"/>
              </a:buClr>
              <a:buSzPct val="100000"/>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685800" marR="0" lvl="1" indent="-228600" algn="l" defTabSz="914400" rtl="0" eaLnBrk="1" fontAlgn="auto" latinLnBrk="0" hangingPunct="1">
              <a:lnSpc>
                <a:spcPct val="120000"/>
              </a:lnSpc>
              <a:spcBef>
                <a:spcPts val="500"/>
              </a:spcBef>
              <a:spcAft>
                <a:spcPts val="0"/>
              </a:spcAft>
              <a:buClr>
                <a:srgbClr val="B71E42"/>
              </a:buClr>
              <a:buSzPct val="100000"/>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ANTONIO NANCI- TEN CATE’S ORAL HISTOLOGY- DEVELOPMENT STRUCTURE AND FUNCTION- 6</a:t>
            </a:r>
            <a:r>
              <a:rPr kumimoji="0" lang="en-US" sz="1800" b="0" i="0" u="none" strike="noStrike" kern="1200" cap="none" spc="0" normalizeH="0" baseline="30000" noProof="0" dirty="0">
                <a:ln>
                  <a:noFill/>
                </a:ln>
                <a:solidFill>
                  <a:prstClr val="black"/>
                </a:solidFill>
                <a:effectLst/>
                <a:uLnTx/>
                <a:uFillTx/>
                <a:latin typeface="Gill Sans MT" panose="020B0502020104020203"/>
                <a:ea typeface="+mn-ea"/>
                <a:cs typeface="+mn-cs"/>
              </a:rPr>
              <a:t>TH</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EDITION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628650" y="4427765"/>
            <a:ext cx="8123465" cy="106118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685800"/>
            <a:r>
              <a:rPr lang="en-US" sz="3300" dirty="0">
                <a:solidFill>
                  <a:prstClr val="black"/>
                </a:solidFill>
                <a:latin typeface="Times New Roman" panose="02020603050405020304" pitchFamily="18" charset="0"/>
                <a:cs typeface="Times New Roman" panose="02020603050405020304" pitchFamily="18" charset="0"/>
              </a:rPr>
              <a:t>THANK YOU </a:t>
            </a:r>
            <a:endParaRPr lang="en-US" sz="3300" dirty="0">
              <a:solidFill>
                <a:prstClr val="black"/>
              </a:solidFill>
              <a:latin typeface="Calibri Light" panose="020F0302020204030204"/>
            </a:endParaRPr>
          </a:p>
        </p:txBody>
      </p:sp>
      <p:sp>
        <p:nvSpPr>
          <p:cNvPr id="2" name="Slide Number Placeholder 1"/>
          <p:cNvSpPr>
            <a:spLocks noGrp="1"/>
          </p:cNvSpPr>
          <p:nvPr>
            <p:ph type="sldNum" sz="quarter" idx="12"/>
          </p:nvPr>
        </p:nvSpPr>
        <p:spPr/>
        <p:txBody>
          <a:bodyPr/>
          <a:lstStyle/>
          <a:p>
            <a:pPr defTabSz="685800"/>
            <a:fld id="{72795863-2509-495E-A4D3-2D1EB08AA326}" type="slidenum">
              <a:rPr lang="en-US">
                <a:solidFill>
                  <a:prstClr val="black">
                    <a:tint val="75000"/>
                  </a:prstClr>
                </a:solidFill>
                <a:latin typeface="Calibri" panose="020F0502020204030204"/>
              </a:rPr>
              <a:pPr defTabSz="685800"/>
              <a:t>29</a:t>
            </a:fld>
            <a:endParaRPr lang="en-US">
              <a:solidFill>
                <a:prstClr val="black">
                  <a:tint val="75000"/>
                </a:prstClr>
              </a:solidFill>
              <a:latin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Slide Number Placeholder 2"/>
          <p:cNvSpPr>
            <a:spLocks noGrp="1"/>
          </p:cNvSpPr>
          <p:nvPr>
            <p:ph type="sldNum" sz="quarter" idx="12"/>
          </p:nvPr>
        </p:nvSpPr>
        <p:spPr/>
        <p:txBody>
          <a:bodyPr/>
          <a:lstStyle/>
          <a:p>
            <a:fld id="{72795863-2509-495E-A4D3-2D1EB08AA326}" type="slidenum">
              <a:rPr lang="en-US" smtClean="0"/>
              <a:pPr/>
              <a:t>3</a:t>
            </a:fld>
            <a:endParaRPr lang="en-US"/>
          </a:p>
        </p:txBody>
      </p:sp>
      <p:sp>
        <p:nvSpPr>
          <p:cNvPr id="4" name="Rectangle 3"/>
          <p:cNvSpPr/>
          <p:nvPr/>
        </p:nvSpPr>
        <p:spPr>
          <a:xfrm>
            <a:off x="533400" y="2136339"/>
            <a:ext cx="8077200" cy="3046988"/>
          </a:xfrm>
          <a:prstGeom prst="rect">
            <a:avLst/>
          </a:prstGeom>
        </p:spPr>
        <p:txBody>
          <a:bodyPr wrap="square">
            <a:spAutoFit/>
          </a:bodyPr>
          <a:lstStyle/>
          <a:p>
            <a:r>
              <a:rPr lang="en-US" i="1" dirty="0" smtClean="0"/>
              <a:t>• </a:t>
            </a:r>
            <a:r>
              <a:rPr lang="en-US" sz="2400" i="1" dirty="0" smtClean="0"/>
              <a:t>Definition </a:t>
            </a:r>
          </a:p>
          <a:p>
            <a:r>
              <a:rPr lang="en-US" sz="2400" i="1" dirty="0" smtClean="0"/>
              <a:t>• Neurophysiology of Teeth</a:t>
            </a:r>
          </a:p>
          <a:p>
            <a:r>
              <a:rPr lang="en-US" sz="2400" i="1" dirty="0" smtClean="0"/>
              <a:t>• Mechanism of Dentin Sensitivity</a:t>
            </a:r>
          </a:p>
          <a:p>
            <a:r>
              <a:rPr lang="en-US" sz="2400" i="1" dirty="0" smtClean="0"/>
              <a:t>• Incidence and Distribution of Dentin Hypersensitivity </a:t>
            </a:r>
          </a:p>
          <a:p>
            <a:r>
              <a:rPr lang="en-US" sz="2400" i="1" dirty="0" smtClean="0"/>
              <a:t>• Etiology and Predisposing Factors </a:t>
            </a:r>
          </a:p>
          <a:p>
            <a:r>
              <a:rPr lang="en-US" sz="2400" i="1" dirty="0" smtClean="0"/>
              <a:t>• Differential Diagnosis </a:t>
            </a:r>
          </a:p>
          <a:p>
            <a:r>
              <a:rPr lang="en-US" sz="2400" i="1" dirty="0" smtClean="0"/>
              <a:t>• Diagnosis </a:t>
            </a:r>
          </a:p>
          <a:p>
            <a:r>
              <a:rPr lang="en-US" sz="2400" i="1" dirty="0" smtClean="0"/>
              <a:t>• Treatment Strategies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Natural process contributing to desensitization</a:t>
            </a:r>
          </a:p>
          <a:p>
            <a:pPr algn="just"/>
            <a:r>
              <a:rPr lang="en-US" sz="2000" dirty="0">
                <a:latin typeface="Times New Roman" panose="02020603050405020304" pitchFamily="18" charset="0"/>
                <a:cs typeface="Times New Roman" panose="02020603050405020304" pitchFamily="18" charset="0"/>
              </a:rPr>
              <a:t>Formation of reparative dentin by the pulp</a:t>
            </a:r>
          </a:p>
          <a:p>
            <a:pPr algn="just"/>
            <a:r>
              <a:rPr lang="en-US" sz="2000" dirty="0" err="1">
                <a:latin typeface="Times New Roman" panose="02020603050405020304" pitchFamily="18" charset="0"/>
                <a:cs typeface="Times New Roman" panose="02020603050405020304" pitchFamily="18" charset="0"/>
              </a:rPr>
              <a:t>Obturation</a:t>
            </a:r>
            <a:r>
              <a:rPr lang="en-US" sz="2000" dirty="0">
                <a:latin typeface="Times New Roman" panose="02020603050405020304" pitchFamily="18" charset="0"/>
                <a:cs typeface="Times New Roman" panose="02020603050405020304" pitchFamily="18" charset="0"/>
              </a:rPr>
              <a:t> of tubules by the formation of mineral deposits (Dental sclerosis)</a:t>
            </a:r>
          </a:p>
          <a:p>
            <a:pPr algn="just"/>
            <a:r>
              <a:rPr lang="en-US" sz="2000" dirty="0">
                <a:latin typeface="Times New Roman" panose="02020603050405020304" pitchFamily="18" charset="0"/>
                <a:cs typeface="Times New Roman" panose="02020603050405020304" pitchFamily="18" charset="0"/>
              </a:rPr>
              <a:t>Calculus formation on the surface of the dentin.</a:t>
            </a:r>
          </a:p>
          <a:p>
            <a:pPr algn="just">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Two principal treatment options </a:t>
            </a:r>
          </a:p>
          <a:p>
            <a:pPr algn="just"/>
            <a:r>
              <a:rPr lang="en-US" sz="2000" dirty="0">
                <a:latin typeface="Times New Roman" panose="02020603050405020304" pitchFamily="18" charset="0"/>
                <a:cs typeface="Times New Roman" panose="02020603050405020304" pitchFamily="18" charset="0"/>
              </a:rPr>
              <a:t>Plug the dentinal tubules preventing the fluid flow</a:t>
            </a:r>
          </a:p>
          <a:p>
            <a:pPr algn="just"/>
            <a:r>
              <a:rPr lang="en-US" sz="2000" dirty="0">
                <a:latin typeface="Times New Roman" panose="02020603050405020304" pitchFamily="18" charset="0"/>
                <a:cs typeface="Times New Roman" panose="02020603050405020304" pitchFamily="18" charset="0"/>
              </a:rPr>
              <a:t>Desensitize the nerve, </a:t>
            </a:r>
            <a:r>
              <a:rPr lang="en-US" sz="2000" dirty="0" err="1">
                <a:latin typeface="Times New Roman" panose="02020603050405020304" pitchFamily="18" charset="0"/>
                <a:cs typeface="Times New Roman" panose="02020603050405020304" pitchFamily="18" charset="0"/>
              </a:rPr>
              <a:t>i,.e</a:t>
            </a:r>
            <a:r>
              <a:rPr lang="en-US" sz="2000" dirty="0">
                <a:latin typeface="Times New Roman" panose="02020603050405020304" pitchFamily="18" charset="0"/>
                <a:cs typeface="Times New Roman" panose="02020603050405020304" pitchFamily="18" charset="0"/>
              </a:rPr>
              <a:t>  it is less responsive to stimulation.</a:t>
            </a:r>
          </a:p>
          <a:p>
            <a:pPr algn="just"/>
            <a:r>
              <a:rPr lang="en-US" sz="2000" dirty="0">
                <a:latin typeface="Times New Roman" panose="02020603050405020304" pitchFamily="18" charset="0"/>
                <a:cs typeface="Times New Roman" panose="02020603050405020304" pitchFamily="18" charset="0"/>
              </a:rPr>
              <a:t>All the current modalities address these two options.</a:t>
            </a:r>
          </a:p>
          <a:p>
            <a:pPr algn="just">
              <a:buNone/>
            </a:pPr>
            <a:r>
              <a:rPr lang="en-US" sz="20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1600200"/>
            <a:ext cx="8229600" cy="4525963"/>
          </a:xfrm>
        </p:spPr>
        <p:txBody>
          <a:bodyPr>
            <a:normAutofit/>
          </a:bodyPr>
          <a:lstStyle/>
          <a:p>
            <a:pPr algn="just">
              <a:buNone/>
            </a:pPr>
            <a:r>
              <a:rPr lang="en-US" sz="2400" dirty="0">
                <a:latin typeface="Times New Roman" panose="02020603050405020304" pitchFamily="18" charset="0"/>
                <a:cs typeface="Times New Roman" panose="02020603050405020304" pitchFamily="18" charset="0"/>
              </a:rPr>
              <a:t>    Treatment of dentin hypersensitivity can be divided into</a:t>
            </a:r>
          </a:p>
          <a:p>
            <a:pPr algn="just"/>
            <a:r>
              <a:rPr lang="en-US" sz="2400" dirty="0">
                <a:latin typeface="Times New Roman" panose="02020603050405020304" pitchFamily="18" charset="0"/>
                <a:cs typeface="Times New Roman" panose="02020603050405020304" pitchFamily="18" charset="0"/>
              </a:rPr>
              <a:t>Home care with dentifrices</a:t>
            </a:r>
          </a:p>
          <a:p>
            <a:pPr algn="just"/>
            <a:r>
              <a:rPr lang="en-US" sz="2400" dirty="0" err="1">
                <a:latin typeface="Times New Roman" panose="02020603050405020304" pitchFamily="18" charset="0"/>
                <a:cs typeface="Times New Roman" panose="02020603050405020304" pitchFamily="18" charset="0"/>
              </a:rPr>
              <a:t>Inoffice</a:t>
            </a:r>
            <a:r>
              <a:rPr lang="en-US" sz="2400" dirty="0">
                <a:latin typeface="Times New Roman" panose="02020603050405020304" pitchFamily="18" charset="0"/>
                <a:cs typeface="Times New Roman" panose="02020603050405020304" pitchFamily="18" charset="0"/>
              </a:rPr>
              <a:t> treatment procedure</a:t>
            </a:r>
          </a:p>
          <a:p>
            <a:pPr algn="just"/>
            <a:r>
              <a:rPr lang="en-US" sz="2400" dirty="0">
                <a:latin typeface="Times New Roman" panose="02020603050405020304" pitchFamily="18" charset="0"/>
                <a:cs typeface="Times New Roman" panose="02020603050405020304" pitchFamily="18" charset="0"/>
              </a:rPr>
              <a:t>Patient education.</a:t>
            </a:r>
          </a:p>
          <a:p>
            <a:pPr algn="just"/>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525963"/>
          </a:xfrm>
        </p:spPr>
        <p:txBody>
          <a:bodyPr>
            <a:noAutofit/>
          </a:bodyPr>
          <a:lstStyle/>
          <a:p>
            <a:pPr>
              <a:buNone/>
            </a:pPr>
            <a:r>
              <a:rPr lang="en-US" sz="20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Home care with dentifrices</a:t>
            </a:r>
            <a:r>
              <a:rPr lang="en-US" sz="2000" dirty="0">
                <a:latin typeface="Times New Roman" panose="02020603050405020304" pitchFamily="18" charset="0"/>
                <a:cs typeface="Times New Roman" panose="02020603050405020304" pitchFamily="18" charset="0"/>
              </a:rPr>
              <a:t>:</a:t>
            </a:r>
          </a:p>
          <a:p>
            <a:pPr>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Strontium chloride dentifrices  </a:t>
            </a:r>
          </a:p>
          <a:p>
            <a:r>
              <a:rPr lang="en-US" sz="2000" dirty="0">
                <a:latin typeface="Times New Roman" panose="02020603050405020304" pitchFamily="18" charset="0"/>
                <a:cs typeface="Times New Roman" panose="02020603050405020304" pitchFamily="18" charset="0"/>
              </a:rPr>
              <a:t>Potassium nitrate dentifrices  </a:t>
            </a:r>
          </a:p>
          <a:p>
            <a:r>
              <a:rPr lang="en-US" sz="2000" dirty="0">
                <a:latin typeface="Times New Roman" panose="02020603050405020304" pitchFamily="18" charset="0"/>
                <a:cs typeface="Times New Roman" panose="02020603050405020304" pitchFamily="18" charset="0"/>
              </a:rPr>
              <a:t>Fluoride dentifrices. </a:t>
            </a:r>
          </a:p>
          <a:p>
            <a:pPr>
              <a:buNone/>
            </a:pP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sz="2000" dirty="0">
                <a:latin typeface="Times New Roman" panose="02020603050405020304" pitchFamily="18" charset="0"/>
                <a:cs typeface="Times New Roman" panose="02020603050405020304" pitchFamily="18" charset="0"/>
              </a:rPr>
              <a:t>       </a:t>
            </a:r>
            <a:r>
              <a:rPr lang="en-US" sz="2600" b="1" u="sng" dirty="0">
                <a:latin typeface="Times New Roman" panose="02020603050405020304" pitchFamily="18" charset="0"/>
                <a:cs typeface="Times New Roman" panose="02020603050405020304" pitchFamily="18" charset="0"/>
              </a:rPr>
              <a:t>In office treatment procedure</a:t>
            </a:r>
            <a:r>
              <a:rPr lang="en-US" sz="2600" u="sng"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Varnishes</a:t>
            </a:r>
          </a:p>
          <a:p>
            <a:r>
              <a:rPr lang="en-US" sz="2000" dirty="0">
                <a:latin typeface="Times New Roman" panose="02020603050405020304" pitchFamily="18" charset="0"/>
                <a:cs typeface="Times New Roman" panose="02020603050405020304" pitchFamily="18" charset="0"/>
              </a:rPr>
              <a:t> Corticosteroids</a:t>
            </a:r>
          </a:p>
          <a:p>
            <a:r>
              <a:rPr lang="en-US" sz="2000" dirty="0">
                <a:latin typeface="Times New Roman" panose="02020603050405020304" pitchFamily="18" charset="0"/>
                <a:cs typeface="Times New Roman" panose="02020603050405020304" pitchFamily="18" charset="0"/>
              </a:rPr>
              <a:t>Treatments that partially obturate dentinal tubules.</a:t>
            </a:r>
          </a:p>
          <a:p>
            <a:pPr>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Burnishing of dentin</a:t>
            </a:r>
          </a:p>
          <a:p>
            <a:pPr>
              <a:buNone/>
            </a:pPr>
            <a:r>
              <a:rPr lang="en-US" sz="2000" dirty="0">
                <a:latin typeface="Times New Roman" panose="02020603050405020304" pitchFamily="18" charset="0"/>
                <a:cs typeface="Times New Roman" panose="02020603050405020304" pitchFamily="18" charset="0"/>
              </a:rPr>
              <a:t>          ii. Silver nitrate</a:t>
            </a:r>
          </a:p>
          <a:p>
            <a:pPr>
              <a:buNone/>
            </a:pPr>
            <a:r>
              <a:rPr lang="en-US" sz="2000" dirty="0">
                <a:latin typeface="Times New Roman" panose="02020603050405020304" pitchFamily="18" charset="0"/>
                <a:cs typeface="Times New Roman" panose="02020603050405020304" pitchFamily="18" charset="0"/>
              </a:rPr>
              <a:t>          iii. Zinc chloride—potassium </a:t>
            </a:r>
            <a:r>
              <a:rPr lang="en-US" sz="2000" dirty="0" err="1">
                <a:latin typeface="Times New Roman" panose="02020603050405020304" pitchFamily="18" charset="0"/>
                <a:cs typeface="Times New Roman" panose="02020603050405020304" pitchFamily="18" charset="0"/>
              </a:rPr>
              <a:t>ferrocyanide</a:t>
            </a: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          iv. Formalin</a:t>
            </a:r>
          </a:p>
          <a:p>
            <a:pPr>
              <a:buNone/>
            </a:pPr>
            <a:r>
              <a:rPr lang="en-US" sz="2000" dirty="0">
                <a:latin typeface="Times New Roman" panose="02020603050405020304" pitchFamily="18" charset="0"/>
                <a:cs typeface="Times New Roman" panose="02020603050405020304" pitchFamily="18" charset="0"/>
              </a:rPr>
              <a:t>           v. Calcium compounds.</a:t>
            </a:r>
          </a:p>
          <a:p>
            <a:pPr>
              <a:buNone/>
            </a:pPr>
            <a:r>
              <a:rPr lang="en-US" sz="2000" dirty="0">
                <a:latin typeface="Times New Roman" panose="02020603050405020304" pitchFamily="18" charset="0"/>
                <a:cs typeface="Times New Roman" panose="02020603050405020304" pitchFamily="18" charset="0"/>
              </a:rPr>
              <a:t>               a. Calcium hydroxide</a:t>
            </a:r>
          </a:p>
          <a:p>
            <a:pPr>
              <a:buNone/>
            </a:pPr>
            <a:r>
              <a:rPr lang="en-US" sz="2000" dirty="0">
                <a:latin typeface="Times New Roman" panose="02020603050405020304" pitchFamily="18" charset="0"/>
                <a:cs typeface="Times New Roman" panose="02020603050405020304" pitchFamily="18" charset="0"/>
              </a:rPr>
              <a:t>               b. Dibasic calcium phosphate.</a:t>
            </a:r>
          </a:p>
          <a:p>
            <a:pPr>
              <a:buNone/>
            </a:pPr>
            <a:r>
              <a:rPr lang="en-US" sz="2000" dirty="0">
                <a:latin typeface="Times New Roman" panose="02020603050405020304" pitchFamily="18" charset="0"/>
                <a:cs typeface="Times New Roman" panose="02020603050405020304" pitchFamily="18" charset="0"/>
              </a:rPr>
              <a:t>           vi. Fluoride compounds</a:t>
            </a:r>
          </a:p>
          <a:p>
            <a:pPr>
              <a:buNone/>
            </a:pPr>
            <a:r>
              <a:rPr lang="en-US" sz="2000" dirty="0">
                <a:latin typeface="Times New Roman" panose="02020603050405020304" pitchFamily="18" charset="0"/>
                <a:cs typeface="Times New Roman" panose="02020603050405020304" pitchFamily="18" charset="0"/>
              </a:rPr>
              <a:t>               a. Sodium fluoride</a:t>
            </a:r>
          </a:p>
          <a:p>
            <a:pPr>
              <a:buNone/>
            </a:pPr>
            <a:r>
              <a:rPr lang="en-US" sz="2000" dirty="0">
                <a:latin typeface="Times New Roman" panose="02020603050405020304" pitchFamily="18" charset="0"/>
                <a:cs typeface="Times New Roman" panose="02020603050405020304" pitchFamily="18" charset="0"/>
              </a:rPr>
              <a:t>               b. Sodium </a:t>
            </a:r>
            <a:r>
              <a:rPr lang="en-US" sz="2000" dirty="0" err="1">
                <a:latin typeface="Times New Roman" panose="02020603050405020304" pitchFamily="18" charset="0"/>
                <a:cs typeface="Times New Roman" panose="02020603050405020304" pitchFamily="18" charset="0"/>
              </a:rPr>
              <a:t>silicofluoride</a:t>
            </a:r>
            <a:endParaRPr lang="en-US" sz="2000" dirty="0">
              <a:latin typeface="Times New Roman" panose="02020603050405020304" pitchFamily="18" charset="0"/>
              <a:cs typeface="Times New Roman" panose="02020603050405020304" pitchFamily="18" charset="0"/>
            </a:endParaRPr>
          </a:p>
          <a:p>
            <a:pPr>
              <a:buNone/>
            </a:pPr>
            <a:r>
              <a:rPr lang="en-US" sz="2000" dirty="0">
                <a:latin typeface="Times New Roman" panose="02020603050405020304" pitchFamily="18" charset="0"/>
                <a:cs typeface="Times New Roman" panose="02020603050405020304" pitchFamily="18" charset="0"/>
              </a:rPr>
              <a:t>               c. Stannous fluoride</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None/>
            </a:pPr>
            <a:r>
              <a:rPr lang="en-US" sz="2400" dirty="0"/>
              <a:t>      </a:t>
            </a:r>
            <a:r>
              <a:rPr lang="en-US" sz="2400" dirty="0">
                <a:latin typeface="Times New Roman" panose="02020603050405020304" pitchFamily="18" charset="0"/>
                <a:cs typeface="Times New Roman" panose="02020603050405020304" pitchFamily="18" charset="0"/>
              </a:rPr>
              <a:t>vii. </a:t>
            </a:r>
            <a:r>
              <a:rPr lang="en-US" sz="2400" dirty="0" err="1">
                <a:latin typeface="Times New Roman" panose="02020603050405020304" pitchFamily="18" charset="0"/>
                <a:cs typeface="Times New Roman" panose="02020603050405020304" pitchFamily="18" charset="0"/>
              </a:rPr>
              <a:t>Iontophoresis</a:t>
            </a:r>
            <a:endParaRPr lang="en-US" sz="2400" dirty="0">
              <a:latin typeface="Times New Roman" panose="02020603050405020304" pitchFamily="18" charset="0"/>
              <a:cs typeface="Times New Roman" panose="02020603050405020304" pitchFamily="18" charset="0"/>
            </a:endParaRPr>
          </a:p>
          <a:p>
            <a:pPr algn="just">
              <a:buNone/>
            </a:pPr>
            <a:r>
              <a:rPr lang="en-US" sz="2400" dirty="0">
                <a:latin typeface="Times New Roman" panose="02020603050405020304" pitchFamily="18" charset="0"/>
                <a:cs typeface="Times New Roman" panose="02020603050405020304" pitchFamily="18" charset="0"/>
              </a:rPr>
              <a:t>      viii. Strontium chloride</a:t>
            </a:r>
          </a:p>
          <a:p>
            <a:pPr algn="just">
              <a:buNone/>
            </a:pPr>
            <a:r>
              <a:rPr lang="en-US" sz="2400" dirty="0">
                <a:latin typeface="Times New Roman" panose="02020603050405020304" pitchFamily="18" charset="0"/>
                <a:cs typeface="Times New Roman" panose="02020603050405020304" pitchFamily="18" charset="0"/>
              </a:rPr>
              <a:t>      ix. Potassium oxalate.</a:t>
            </a:r>
          </a:p>
          <a:p>
            <a:pPr algn="just"/>
            <a:r>
              <a:rPr lang="en-US" sz="2400" dirty="0">
                <a:latin typeface="Times New Roman" panose="02020603050405020304" pitchFamily="18" charset="0"/>
                <a:cs typeface="Times New Roman" panose="02020603050405020304" pitchFamily="18" charset="0"/>
              </a:rPr>
              <a:t> Tubule sealant</a:t>
            </a:r>
          </a:p>
          <a:p>
            <a:pPr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Restorative resins</a:t>
            </a:r>
          </a:p>
          <a:p>
            <a:pPr algn="just">
              <a:buNone/>
            </a:pPr>
            <a:r>
              <a:rPr lang="en-US" sz="2400" dirty="0">
                <a:latin typeface="Times New Roman" panose="02020603050405020304" pitchFamily="18" charset="0"/>
                <a:cs typeface="Times New Roman" panose="02020603050405020304" pitchFamily="18" charset="0"/>
              </a:rPr>
              <a:t>       ii. Dentin bonding agents.</a:t>
            </a:r>
          </a:p>
          <a:p>
            <a:pPr algn="just"/>
            <a:r>
              <a:rPr lang="en-US" sz="2400" dirty="0">
                <a:latin typeface="Times New Roman" panose="02020603050405020304" pitchFamily="18" charset="0"/>
                <a:cs typeface="Times New Roman" panose="02020603050405020304" pitchFamily="18" charset="0"/>
              </a:rPr>
              <a:t>Miscellaneous</a:t>
            </a:r>
          </a:p>
          <a:p>
            <a:pPr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Laser.</a:t>
            </a:r>
            <a:endParaRPr lang="en-US" sz="2400" b="1" dirty="0">
              <a:latin typeface="Times New Roman" panose="02020603050405020304" pitchFamily="18" charset="0"/>
              <a:cs typeface="Times New Roman" panose="02020603050405020304" pitchFamily="18" charset="0"/>
            </a:endParaRPr>
          </a:p>
          <a:p>
            <a:pPr algn="just">
              <a:buNone/>
            </a:pPr>
            <a:r>
              <a:rPr lang="en-US" sz="2400" b="1" dirty="0">
                <a:latin typeface="Times New Roman" panose="02020603050405020304" pitchFamily="18" charset="0"/>
                <a:cs typeface="Times New Roman" panose="02020603050405020304" pitchFamily="18" charset="0"/>
              </a:rPr>
              <a:t>     </a:t>
            </a:r>
            <a:r>
              <a:rPr lang="en-US" sz="2600" b="1" u="sng" dirty="0">
                <a:latin typeface="Times New Roman" panose="02020603050405020304" pitchFamily="18" charset="0"/>
                <a:cs typeface="Times New Roman" panose="02020603050405020304" pitchFamily="18" charset="0"/>
              </a:rPr>
              <a:t>Patient education:</a:t>
            </a:r>
          </a:p>
          <a:p>
            <a:pPr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Dietary counseling</a:t>
            </a:r>
          </a:p>
          <a:p>
            <a:pPr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ii.Tooth</a:t>
            </a:r>
            <a:r>
              <a:rPr lang="en-US" sz="2400" dirty="0">
                <a:latin typeface="Times New Roman" panose="02020603050405020304" pitchFamily="18" charset="0"/>
                <a:cs typeface="Times New Roman" panose="02020603050405020304" pitchFamily="18" charset="0"/>
              </a:rPr>
              <a:t> brushing technique</a:t>
            </a:r>
          </a:p>
          <a:p>
            <a:pPr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iii.Plaque</a:t>
            </a:r>
            <a:r>
              <a:rPr lang="en-US" sz="2400" dirty="0">
                <a:latin typeface="Times New Roman" panose="02020603050405020304" pitchFamily="18" charset="0"/>
                <a:cs typeface="Times New Roman" panose="02020603050405020304" pitchFamily="18" charset="0"/>
              </a:rPr>
              <a:t> control.</a:t>
            </a:r>
          </a:p>
          <a:p>
            <a:pPr algn="just"/>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buNone/>
            </a:pPr>
            <a:r>
              <a:rPr lang="en-US" sz="2400" b="1"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Home Care with Dentifrices </a:t>
            </a:r>
          </a:p>
          <a:p>
            <a:pPr algn="just"/>
            <a:r>
              <a:rPr lang="en-US" sz="2000" dirty="0">
                <a:latin typeface="Times New Roman" panose="02020603050405020304" pitchFamily="18" charset="0"/>
                <a:cs typeface="Times New Roman" panose="02020603050405020304" pitchFamily="18" charset="0"/>
              </a:rPr>
              <a:t>Dentifrice has been defined as a substance used with a toothbrush to aid in cleaning the accessible surfaces of the teeth.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Dentifrice components include abrasive, surfactant, </a:t>
            </a:r>
            <a:r>
              <a:rPr lang="en-US" sz="2000" dirty="0" err="1">
                <a:latin typeface="Times New Roman" panose="02020603050405020304" pitchFamily="18" charset="0"/>
                <a:cs typeface="Times New Roman" panose="02020603050405020304" pitchFamily="18" charset="0"/>
              </a:rPr>
              <a:t>humectant</a:t>
            </a:r>
            <a:r>
              <a:rPr lang="en-US" sz="2000" dirty="0">
                <a:latin typeface="Times New Roman" panose="02020603050405020304" pitchFamily="18" charset="0"/>
                <a:cs typeface="Times New Roman" panose="02020603050405020304" pitchFamily="18" charset="0"/>
              </a:rPr>
              <a:t>, thickener, flavor, sweetener, coloring agent and water.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After professional diagnosis, dentinal hypersensitivity can be treated simply and inexpensively by home use of desensitizing dentifrices.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habit of tooth brushing with a dentifrice for cosmetic reasons is well established in the population, thus compliance with this regimen can be easily made.</a:t>
            </a:r>
          </a:p>
        </p:txBody>
      </p:sp>
      <p:pic>
        <p:nvPicPr>
          <p:cNvPr id="5122" name="Picture 2"/>
          <p:cNvPicPr>
            <a:picLocks noChangeAspect="1" noChangeArrowheads="1"/>
          </p:cNvPicPr>
          <p:nvPr/>
        </p:nvPicPr>
        <p:blipFill>
          <a:blip r:embed="rId2" cstate="print"/>
          <a:srcRect/>
          <a:stretch>
            <a:fillRect/>
          </a:stretch>
        </p:blipFill>
        <p:spPr bwMode="auto">
          <a:xfrm flipH="1">
            <a:off x="6106258" y="0"/>
            <a:ext cx="3037742" cy="197453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2486</Words>
  <Application>Microsoft Office PowerPoint</Application>
  <PresentationFormat>On-screen Show (4:3)</PresentationFormat>
  <Paragraphs>199</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Slide 1</vt:lpstr>
      <vt:lpstr>Specific learning Objectives </vt:lpstr>
      <vt:lpstr>Content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TAKE HOME MESSEGE/ FOR THE TOPIC COVERED (SUMMARY)  </vt:lpstr>
      <vt:lpstr>Question &amp; Answer Session</vt:lpstr>
      <vt:lpstr>REFERENCES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DENTIN HYPERSENSITIVITY</dc:title>
  <dc:creator>test</dc:creator>
  <cp:lastModifiedBy>test</cp:lastModifiedBy>
  <cp:revision>84</cp:revision>
  <dcterms:created xsi:type="dcterms:W3CDTF">2022-07-06T06:42:00Z</dcterms:created>
  <dcterms:modified xsi:type="dcterms:W3CDTF">2023-04-18T07:03:17Z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A6E8045CE286488B9DADE9825307C088</vt:lpwstr>
  </property>
  <property fmtid="{D5CDD505-2E9C-101B-9397-08002B2CF9AE}" pid="3" name="KSOProductBuildVer">
    <vt:lpwstr>1033-11.2.0.11486</vt:lpwstr>
  </property>
</Properties>
</file>